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"/>
  </p:notesMasterIdLst>
  <p:sldIdLst>
    <p:sldId id="257" r:id="rId2"/>
    <p:sldId id="260" r:id="rId3"/>
  </p:sldIdLst>
  <p:sldSz cx="43891200" cy="32918400"/>
  <p:notesSz cx="6858000" cy="9144000"/>
  <p:embeddedFontLst>
    <p:embeddedFont>
      <p:font typeface="Cambria Math" panose="02040503050406030204" pitchFamily="18" charset="0"/>
      <p:regular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6633"/>
    <a:srgbClr val="FFCC33"/>
    <a:srgbClr val="65CD66"/>
    <a:srgbClr val="009900"/>
    <a:srgbClr val="34CCCC"/>
    <a:srgbClr val="9999FF"/>
    <a:srgbClr val="FF6666"/>
    <a:srgbClr val="990000"/>
    <a:srgbClr val="CCCCCC"/>
    <a:srgbClr val="32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1"/>
    <p:restoredTop sz="94801"/>
  </p:normalViewPr>
  <p:slideViewPr>
    <p:cSldViewPr snapToGrid="0">
      <p:cViewPr>
        <p:scale>
          <a:sx n="147" d="100"/>
          <a:sy n="147" d="100"/>
        </p:scale>
        <p:origin x="-6856" y="-30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6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d346d732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d346d732c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3d346d732c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d346d732c_2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13d346d732c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Arial"/>
              <a:buNone/>
              <a:defRPr sz="2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2193249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90849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Arial"/>
              <a:buNone/>
              <a:defRPr sz="2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80"/>
              <a:buNone/>
              <a:defRPr sz="648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3023239" y="12024360"/>
            <a:ext cx="18568033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2219920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2219920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96012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1pPr>
            <a:lvl2pPr marL="914400" lvl="1" indent="-86868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80"/>
              <a:buChar char="•"/>
              <a:defRPr sz="10080"/>
            </a:lvl2pPr>
            <a:lvl3pPr marL="1371600" lvl="2" indent="-7772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Char char="•"/>
              <a:defRPr sz="864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None/>
              <a:defRPr sz="432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None/>
              <a:defRPr sz="432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Arial"/>
              <a:buNone/>
              <a:defRPr sz="158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868680" algn="l" rtl="0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sz="10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7772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4008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18" Type="http://schemas.openxmlformats.org/officeDocument/2006/relationships/image" Target="../media/image27.png"/><Relationship Id="rId3" Type="http://schemas.openxmlformats.org/officeDocument/2006/relationships/image" Target="../media/image16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30.emf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 descr="A picture containing plate, food, different, fu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5" t="177" r="-104" b="78316"/>
          <a:stretch/>
        </p:blipFill>
        <p:spPr>
          <a:xfrm>
            <a:off x="0" y="0"/>
            <a:ext cx="43891200" cy="319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6"/>
          <p:cNvGrpSpPr/>
          <p:nvPr/>
        </p:nvGrpSpPr>
        <p:grpSpPr>
          <a:xfrm>
            <a:off x="14173200" y="3657600"/>
            <a:ext cx="15544800" cy="14447766"/>
            <a:chOff x="14173200" y="3657600"/>
            <a:chExt cx="15544800" cy="14447766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14173200" y="4571999"/>
              <a:ext cx="15544800" cy="13533367"/>
              <a:chOff x="174247" y="4663437"/>
              <a:chExt cx="10972800" cy="13533367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174247" y="4663437"/>
                <a:ext cx="10972800" cy="13258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6"/>
              <p:cNvSpPr txBox="1"/>
              <p:nvPr/>
            </p:nvSpPr>
            <p:spPr>
              <a:xfrm>
                <a:off x="264644" y="4716191"/>
                <a:ext cx="5975466" cy="13480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 i="0" u="none" strike="noStrike" cap="none">
                    <a:solidFill>
                      <a:srgbClr val="344D6C"/>
                    </a:solidFill>
                    <a:latin typeface="Arial"/>
                    <a:ea typeface="Arial"/>
                    <a:cs typeface="Arial"/>
                    <a:sym typeface="Arial"/>
                  </a:rPr>
                  <a:t>ANNIE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ccelerator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eutrino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eutron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I</a:t>
                </a: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nteraction </a:t>
                </a:r>
                <a:r>
                  <a:rPr lang="en" sz="3000" b="1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xperiment</a:t>
                </a:r>
                <a:r>
                  <a:rPr lang="en" sz="3000" baseline="30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[2]</a:t>
                </a:r>
                <a:endParaRPr sz="3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26-ton gadolinium-loaded water Cherenkov detector placed downstream of the Booster Neutrino Beam (BNB) at Fermilab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 the number of final-state neutrons from neutrino-nucleus interactions in water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Demonstrate the use of Gd-loaded water and fast-timing LAPPD photodetectors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 does ANNIE work?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Muon neutrino from BNB interacts with nucleus in target volume and stops in MRD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Neutrons produced (if any) are captured in gadolinium producing Cherenkov light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Using MRD and photodetector data, the energy and final-state neutrons can be reconstructed </a:t>
                </a:r>
                <a:endParaRPr/>
              </a:p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ANNIE detector can be modified to study neutrino-argon interactions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Add a small liquid argon target into the fiducial volume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Install photodetectors inside the target which will be used to identify neutron interactions in target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Leptons and neutrons can be reconstructed using the existing ANNIE infrastructure</a:t>
                </a:r>
                <a:endParaRPr/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>
              <a:off x="14173200" y="3657600"/>
              <a:ext cx="15544800" cy="914400"/>
            </a:xfrm>
            <a:prstGeom prst="snip1Rect">
              <a:avLst>
                <a:gd name="adj" fmla="val 16667"/>
              </a:avLst>
            </a:prstGeom>
            <a:solidFill>
              <a:srgbClr val="334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can </a:t>
              </a:r>
              <a:r>
                <a:rPr lang="en" sz="5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ANNIE</a:t>
              </a:r>
              <a:r>
                <a:rPr lang="en" sz="4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help?</a:t>
              </a:r>
              <a:endParaRPr/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457200" y="3657600"/>
            <a:ext cx="13258800" cy="7887724"/>
            <a:chOff x="457200" y="3657600"/>
            <a:chExt cx="10972800" cy="7887724"/>
          </a:xfrm>
        </p:grpSpPr>
        <p:grpSp>
          <p:nvGrpSpPr>
            <p:cNvPr id="179" name="Google Shape;179;p26"/>
            <p:cNvGrpSpPr/>
            <p:nvPr/>
          </p:nvGrpSpPr>
          <p:grpSpPr>
            <a:xfrm>
              <a:off x="457200" y="4571999"/>
              <a:ext cx="10972800" cy="6973325"/>
              <a:chOff x="174247" y="4663437"/>
              <a:chExt cx="10972800" cy="6973325"/>
            </a:xfrm>
          </p:grpSpPr>
          <p:sp>
            <p:nvSpPr>
              <p:cNvPr id="180" name="Google Shape;180;p26"/>
              <p:cNvSpPr/>
              <p:nvPr/>
            </p:nvSpPr>
            <p:spPr>
              <a:xfrm>
                <a:off x="174247" y="4663437"/>
                <a:ext cx="10972800" cy="66751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6"/>
              <p:cNvSpPr txBox="1"/>
              <p:nvPr/>
            </p:nvSpPr>
            <p:spPr>
              <a:xfrm>
                <a:off x="247399" y="4754878"/>
                <a:ext cx="10826496" cy="6881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8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The Deep Underground Neutrino Experiment (DUNE) aims to measure the neutrino CP-violating phase and determine the mass ordering, using the Liquid Argon Time Projection Chamber (</a:t>
                </a:r>
                <a:r>
                  <a:rPr lang="en" sz="298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LArTPC</a:t>
                </a:r>
                <a:r>
                  <a:rPr lang="en" sz="298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 technology. These measurements rely on the precise reconstruction of the incoming neutrino energy. However, the nuclear effects on neutrino-nucleus interactions are not well understood in argon, which could affect the precision of the experiment. Of particular interest, the measurement of the number of final-state neutrons from neutrino interactions can help constrain the theoretical neutrino-nucleus interaction models. To study neutrino-argon interactions, we propose to use the currently existing Accelerator Neutrino Neutron Interaction Experiment (ANNIE) at the Booster Neutrino Beam (BNB) at Fermilab. ANNIE is currently a water-based neutrino detector but can be modified to study neutrino-argon interactions such as those in DUNE. A feasible experimental strategy is to deploy a liquid argon target at ANNIE's fiducial volume location.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26"/>
            <p:cNvSpPr/>
            <p:nvPr/>
          </p:nvSpPr>
          <p:spPr>
            <a:xfrm>
              <a:off x="457200" y="3657600"/>
              <a:ext cx="10972800" cy="914400"/>
            </a:xfrm>
            <a:prstGeom prst="snip1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Abstract</a:t>
              </a:r>
              <a:endParaRPr dirty="0"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457200" y="11704320"/>
            <a:ext cx="13258800" cy="12984477"/>
            <a:chOff x="457200" y="11704320"/>
            <a:chExt cx="13716000" cy="12984477"/>
          </a:xfrm>
        </p:grpSpPr>
        <p:grpSp>
          <p:nvGrpSpPr>
            <p:cNvPr id="184" name="Google Shape;184;p26"/>
            <p:cNvGrpSpPr/>
            <p:nvPr/>
          </p:nvGrpSpPr>
          <p:grpSpPr>
            <a:xfrm>
              <a:off x="457200" y="11704320"/>
              <a:ext cx="13716000" cy="12984477"/>
              <a:chOff x="457200" y="11704320"/>
              <a:chExt cx="13716000" cy="12984477"/>
            </a:xfrm>
          </p:grpSpPr>
          <p:grpSp>
            <p:nvGrpSpPr>
              <p:cNvPr id="185" name="Google Shape;185;p26"/>
              <p:cNvGrpSpPr/>
              <p:nvPr/>
            </p:nvGrpSpPr>
            <p:grpSpPr>
              <a:xfrm>
                <a:off x="457200" y="11704320"/>
                <a:ext cx="13716000" cy="12984477"/>
                <a:chOff x="457200" y="11704320"/>
                <a:chExt cx="13716000" cy="12984477"/>
              </a:xfrm>
            </p:grpSpPr>
            <p:grpSp>
              <p:nvGrpSpPr>
                <p:cNvPr id="186" name="Google Shape;186;p26"/>
                <p:cNvGrpSpPr/>
                <p:nvPr/>
              </p:nvGrpSpPr>
              <p:grpSpPr>
                <a:xfrm>
                  <a:off x="457200" y="11704320"/>
                  <a:ext cx="13716000" cy="12984477"/>
                  <a:chOff x="457200" y="3657600"/>
                  <a:chExt cx="10972800" cy="12984477"/>
                </a:xfrm>
              </p:grpSpPr>
              <p:grpSp>
                <p:nvGrpSpPr>
                  <p:cNvPr id="187" name="Google Shape;187;p26"/>
                  <p:cNvGrpSpPr/>
                  <p:nvPr/>
                </p:nvGrpSpPr>
                <p:grpSpPr>
                  <a:xfrm>
                    <a:off x="457200" y="4571997"/>
                    <a:ext cx="10972800" cy="12070080"/>
                    <a:chOff x="174247" y="4663435"/>
                    <a:chExt cx="10972800" cy="12070080"/>
                  </a:xfrm>
                </p:grpSpPr>
                <p:sp>
                  <p:nvSpPr>
                    <p:cNvPr id="188" name="Google Shape;188;p26"/>
                    <p:cNvSpPr/>
                    <p:nvPr/>
                  </p:nvSpPr>
                  <p:spPr>
                    <a:xfrm>
                      <a:off x="174247" y="4663435"/>
                      <a:ext cx="10972800" cy="1207008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20116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89" name="Google Shape;189;p26"/>
                    <p:cNvSpPr txBox="1"/>
                    <p:nvPr/>
                  </p:nvSpPr>
                  <p:spPr>
                    <a:xfrm>
                      <a:off x="247399" y="4754878"/>
                      <a:ext cx="10826496" cy="10156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Deep Underground Neutrino Experiment (DUNE) is an upcoming US-based long-baseline experiment for neutrino science. </a:t>
                      </a:r>
                      <a:endParaRPr/>
                    </a:p>
                  </p:txBody>
                </p:sp>
              </p:grpSp>
              <p:sp>
                <p:nvSpPr>
                  <p:cNvPr id="190" name="Google Shape;190;p26"/>
                  <p:cNvSpPr/>
                  <p:nvPr/>
                </p:nvSpPr>
                <p:spPr>
                  <a:xfrm>
                    <a:off x="457200" y="3657600"/>
                    <a:ext cx="10972800" cy="914400"/>
                  </a:xfrm>
                  <a:prstGeom prst="snip1Rect">
                    <a:avLst>
                      <a:gd name="adj" fmla="val 16667"/>
                    </a:avLst>
                  </a:prstGeom>
                  <a:solidFill>
                    <a:srgbClr val="334E6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50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Motivation</a:t>
                    </a:r>
                    <a:endParaRPr/>
                  </a:p>
                </p:txBody>
              </p:sp>
            </p:grpSp>
            <p:sp>
              <p:nvSpPr>
                <p:cNvPr id="191" name="Google Shape;191;p26"/>
                <p:cNvSpPr txBox="1"/>
                <p:nvPr/>
              </p:nvSpPr>
              <p:spPr>
                <a:xfrm>
                  <a:off x="548640" y="19512590"/>
                  <a:ext cx="13533120" cy="5170646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l="-977" t="-1532" r="-1303" b="-2710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</p:grpSp>
          <p:grpSp>
            <p:nvGrpSpPr>
              <p:cNvPr id="192" name="Google Shape;192;p26"/>
              <p:cNvGrpSpPr/>
              <p:nvPr/>
            </p:nvGrpSpPr>
            <p:grpSpPr>
              <a:xfrm>
                <a:off x="740979" y="13716000"/>
                <a:ext cx="13053849" cy="5802607"/>
                <a:chOff x="740979" y="16069724"/>
                <a:chExt cx="13053849" cy="5802607"/>
              </a:xfrm>
            </p:grpSpPr>
            <p:sp>
              <p:nvSpPr>
                <p:cNvPr id="193" name="Google Shape;193;p26"/>
                <p:cNvSpPr/>
                <p:nvPr/>
              </p:nvSpPr>
              <p:spPr>
                <a:xfrm>
                  <a:off x="740979" y="16069724"/>
                  <a:ext cx="13053849" cy="5802607"/>
                </a:xfrm>
                <a:prstGeom prst="rect">
                  <a:avLst/>
                </a:prstGeom>
                <a:solidFill>
                  <a:srgbClr val="334E6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94" name="Google Shape;194;p26" descr="Deep Underground Neutrino Experiment (DUNE)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835572" y="16161164"/>
                  <a:ext cx="12864662" cy="4244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95" name="Google Shape;195;p26"/>
            <p:cNvSpPr txBox="1"/>
            <p:nvPr/>
          </p:nvSpPr>
          <p:spPr>
            <a:xfrm>
              <a:off x="829266" y="18059060"/>
              <a:ext cx="12864662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DUNE is the flagship experiment of the Department of Energy. It will send a neutrino beam from Fermilab in Illinois to Sanford Underground Research Facility in South Dakota </a:t>
              </a:r>
              <a:r>
                <a:rPr lang="en" sz="3000" baseline="30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/>
            </a:p>
          </p:txBody>
        </p:sp>
      </p:grpSp>
      <p:grpSp>
        <p:nvGrpSpPr>
          <p:cNvPr id="196" name="Google Shape;196;p26"/>
          <p:cNvGrpSpPr/>
          <p:nvPr/>
        </p:nvGrpSpPr>
        <p:grpSpPr>
          <a:xfrm>
            <a:off x="457200" y="25146000"/>
            <a:ext cx="13258800" cy="7315196"/>
            <a:chOff x="457200" y="3657600"/>
            <a:chExt cx="10972800" cy="7315196"/>
          </a:xfrm>
        </p:grpSpPr>
        <p:grpSp>
          <p:nvGrpSpPr>
            <p:cNvPr id="197" name="Google Shape;197;p26"/>
            <p:cNvGrpSpPr/>
            <p:nvPr/>
          </p:nvGrpSpPr>
          <p:grpSpPr>
            <a:xfrm>
              <a:off x="457200" y="4571996"/>
              <a:ext cx="10972800" cy="6400800"/>
              <a:chOff x="174247" y="4663434"/>
              <a:chExt cx="10972800" cy="6400800"/>
            </a:xfrm>
          </p:grpSpPr>
          <p:sp>
            <p:nvSpPr>
              <p:cNvPr id="198" name="Google Shape;198;p26"/>
              <p:cNvSpPr/>
              <p:nvPr/>
            </p:nvSpPr>
            <p:spPr>
              <a:xfrm>
                <a:off x="174247" y="4663434"/>
                <a:ext cx="10972800" cy="640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6"/>
              <p:cNvSpPr txBox="1"/>
              <p:nvPr/>
            </p:nvSpPr>
            <p:spPr>
              <a:xfrm>
                <a:off x="247399" y="4691083"/>
                <a:ext cx="6501734" cy="630942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l="-1452" t="-1003" r="-1615" b="-2207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sp>
          <p:nvSpPr>
            <p:cNvPr id="200" name="Google Shape;200;p26"/>
            <p:cNvSpPr/>
            <p:nvPr/>
          </p:nvSpPr>
          <p:spPr>
            <a:xfrm>
              <a:off x="457200" y="3657600"/>
              <a:ext cx="10972800" cy="914400"/>
            </a:xfrm>
            <a:prstGeom prst="snip1Rect">
              <a:avLst>
                <a:gd name="adj" fmla="val 16667"/>
              </a:avLst>
            </a:prstGeom>
            <a:solidFill>
              <a:srgbClr val="334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to Neutrino Interactions</a:t>
              </a:r>
              <a:endParaRPr/>
            </a:p>
          </p:txBody>
        </p:sp>
      </p:grpSp>
      <p:grpSp>
        <p:nvGrpSpPr>
          <p:cNvPr id="201" name="Google Shape;201;p26"/>
          <p:cNvGrpSpPr/>
          <p:nvPr/>
        </p:nvGrpSpPr>
        <p:grpSpPr>
          <a:xfrm>
            <a:off x="8424531" y="26025466"/>
            <a:ext cx="5422820" cy="4114178"/>
            <a:chOff x="9660146" y="26222209"/>
            <a:chExt cx="5833564" cy="4425800"/>
          </a:xfrm>
        </p:grpSpPr>
        <p:grpSp>
          <p:nvGrpSpPr>
            <p:cNvPr id="202" name="Google Shape;202;p26"/>
            <p:cNvGrpSpPr/>
            <p:nvPr/>
          </p:nvGrpSpPr>
          <p:grpSpPr>
            <a:xfrm>
              <a:off x="9660146" y="26222209"/>
              <a:ext cx="5833564" cy="4425800"/>
              <a:chOff x="8306650" y="26284839"/>
              <a:chExt cx="6034720" cy="4425800"/>
            </a:xfrm>
          </p:grpSpPr>
          <p:grpSp>
            <p:nvGrpSpPr>
              <p:cNvPr id="203" name="Google Shape;203;p26"/>
              <p:cNvGrpSpPr/>
              <p:nvPr/>
            </p:nvGrpSpPr>
            <p:grpSpPr>
              <a:xfrm>
                <a:off x="8306650" y="26284839"/>
                <a:ext cx="6034720" cy="4425800"/>
                <a:chOff x="2762793" y="25697493"/>
                <a:chExt cx="8323337" cy="6104242"/>
              </a:xfrm>
            </p:grpSpPr>
            <p:grpSp>
              <p:nvGrpSpPr>
                <p:cNvPr id="204" name="Google Shape;204;p26"/>
                <p:cNvGrpSpPr/>
                <p:nvPr/>
              </p:nvGrpSpPr>
              <p:grpSpPr>
                <a:xfrm>
                  <a:off x="2762793" y="26193679"/>
                  <a:ext cx="7948891" cy="5608056"/>
                  <a:chOff x="2647549" y="29476858"/>
                  <a:chExt cx="3723502" cy="2657612"/>
                </a:xfrm>
              </p:grpSpPr>
              <p:pic>
                <p:nvPicPr>
                  <p:cNvPr id="205" name="Google Shape;205;p2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2647549" y="29476858"/>
                    <a:ext cx="3723502" cy="2657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6" name="Google Shape;206;p26"/>
                  <p:cNvSpPr/>
                  <p:nvPr/>
                </p:nvSpPr>
                <p:spPr>
                  <a:xfrm>
                    <a:off x="3839813" y="29973590"/>
                    <a:ext cx="1069681" cy="1750385"/>
                  </a:xfrm>
                  <a:prstGeom prst="rect">
                    <a:avLst/>
                  </a:prstGeom>
                  <a:solidFill>
                    <a:schemeClr val="accent6">
                      <a:alpha val="38823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i="1">
                      <a:solidFill>
                        <a:srgbClr val="00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endParaRPr>
                  </a:p>
                </p:txBody>
              </p:sp>
            </p:grpSp>
            <p:sp>
              <p:nvSpPr>
                <p:cNvPr id="207" name="Google Shape;207;p26"/>
                <p:cNvSpPr txBox="1"/>
                <p:nvPr/>
              </p:nvSpPr>
              <p:spPr>
                <a:xfrm>
                  <a:off x="3137240" y="25697493"/>
                  <a:ext cx="7948890" cy="6393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2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Neutrino Interaction Cross-Sections</a:t>
                  </a:r>
                  <a:endParaRPr/>
                </a:p>
              </p:txBody>
            </p:sp>
          </p:grpSp>
          <p:sp>
            <p:nvSpPr>
              <p:cNvPr id="208" name="Google Shape;208;p26"/>
              <p:cNvSpPr/>
              <p:nvPr/>
            </p:nvSpPr>
            <p:spPr>
              <a:xfrm>
                <a:off x="9647583" y="27058810"/>
                <a:ext cx="1272830" cy="3023788"/>
              </a:xfrm>
              <a:prstGeom prst="rect">
                <a:avLst/>
              </a:prstGeom>
              <a:solidFill>
                <a:schemeClr val="accent4">
                  <a:alpha val="3882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209" name="Google Shape;209;p26"/>
              <p:cNvSpPr txBox="1"/>
              <p:nvPr/>
            </p:nvSpPr>
            <p:spPr>
              <a:xfrm>
                <a:off x="9566132" y="26761098"/>
                <a:ext cx="2213595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ANNIE (BNB)</a:t>
                </a:r>
                <a:endParaRPr/>
              </a:p>
            </p:txBody>
          </p:sp>
        </p:grpSp>
        <p:sp>
          <p:nvSpPr>
            <p:cNvPr id="210" name="Google Shape;210;p26"/>
            <p:cNvSpPr txBox="1"/>
            <p:nvPr/>
          </p:nvSpPr>
          <p:spPr>
            <a:xfrm>
              <a:off x="11490325" y="27043390"/>
              <a:ext cx="2213595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DUNE (LBNF)</a:t>
              </a:r>
              <a:endParaRPr/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30175200" y="3657600"/>
            <a:ext cx="13258800" cy="10762486"/>
            <a:chOff x="29718000" y="3657600"/>
            <a:chExt cx="13716000" cy="10762486"/>
          </a:xfrm>
        </p:grpSpPr>
        <p:grpSp>
          <p:nvGrpSpPr>
            <p:cNvPr id="212" name="Google Shape;212;p26"/>
            <p:cNvGrpSpPr/>
            <p:nvPr/>
          </p:nvGrpSpPr>
          <p:grpSpPr>
            <a:xfrm>
              <a:off x="29718000" y="3657600"/>
              <a:ext cx="13716000" cy="10762486"/>
              <a:chOff x="457200" y="3657600"/>
              <a:chExt cx="10972800" cy="10762486"/>
            </a:xfrm>
          </p:grpSpPr>
          <p:grpSp>
            <p:nvGrpSpPr>
              <p:cNvPr id="213" name="Google Shape;213;p26"/>
              <p:cNvGrpSpPr/>
              <p:nvPr/>
            </p:nvGrpSpPr>
            <p:grpSpPr>
              <a:xfrm>
                <a:off x="457200" y="4571998"/>
                <a:ext cx="10972800" cy="9848088"/>
                <a:chOff x="174247" y="4663436"/>
                <a:chExt cx="10972800" cy="9848088"/>
              </a:xfrm>
            </p:grpSpPr>
            <p:sp>
              <p:nvSpPr>
                <p:cNvPr id="214" name="Google Shape;214;p26"/>
                <p:cNvSpPr/>
                <p:nvPr/>
              </p:nvSpPr>
              <p:spPr>
                <a:xfrm>
                  <a:off x="174247" y="4663436"/>
                  <a:ext cx="10972800" cy="984808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6" name="Google Shape;216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334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First Simulation Results</a:t>
                </a:r>
                <a:endParaRPr/>
              </a:p>
            </p:txBody>
          </p:sp>
        </p:grpSp>
        <p:sp>
          <p:nvSpPr>
            <p:cNvPr id="217" name="Google Shape;217;p26"/>
            <p:cNvSpPr txBox="1"/>
            <p:nvPr/>
          </p:nvSpPr>
          <p:spPr>
            <a:xfrm>
              <a:off x="29809440" y="4599645"/>
              <a:ext cx="13533120" cy="1221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7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GENIE Generator simulated 1000 neutrino-argon interactions in ANNIE’s main water tank and proposed liquid argon target. The following are </a:t>
              </a:r>
              <a:r>
                <a:rPr lang="en" sz="277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preliminary</a:t>
              </a:r>
              <a:r>
                <a:rPr lang="en" sz="277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results:</a:t>
              </a:r>
              <a:endParaRPr/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26"/>
          <p:cNvGrpSpPr/>
          <p:nvPr/>
        </p:nvGrpSpPr>
        <p:grpSpPr>
          <a:xfrm>
            <a:off x="30175200" y="14878045"/>
            <a:ext cx="13258800" cy="7132318"/>
            <a:chOff x="29718000" y="3657600"/>
            <a:chExt cx="13716000" cy="7132318"/>
          </a:xfrm>
        </p:grpSpPr>
        <p:grpSp>
          <p:nvGrpSpPr>
            <p:cNvPr id="219" name="Google Shape;219;p26"/>
            <p:cNvGrpSpPr/>
            <p:nvPr/>
          </p:nvGrpSpPr>
          <p:grpSpPr>
            <a:xfrm>
              <a:off x="29718000" y="3657600"/>
              <a:ext cx="13716000" cy="7132318"/>
              <a:chOff x="457200" y="3657600"/>
              <a:chExt cx="10972800" cy="7132318"/>
            </a:xfrm>
          </p:grpSpPr>
          <p:grpSp>
            <p:nvGrpSpPr>
              <p:cNvPr id="220" name="Google Shape;220;p26"/>
              <p:cNvGrpSpPr/>
              <p:nvPr/>
            </p:nvGrpSpPr>
            <p:grpSpPr>
              <a:xfrm>
                <a:off x="457200" y="4571998"/>
                <a:ext cx="10972800" cy="6217920"/>
                <a:chOff x="174247" y="4663436"/>
                <a:chExt cx="10972800" cy="6217920"/>
              </a:xfrm>
            </p:grpSpPr>
            <p:sp>
              <p:nvSpPr>
                <p:cNvPr id="221" name="Google Shape;221;p26"/>
                <p:cNvSpPr/>
                <p:nvPr/>
              </p:nvSpPr>
              <p:spPr>
                <a:xfrm>
                  <a:off x="174247" y="4663436"/>
                  <a:ext cx="10972800" cy="621792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3" name="Google Shape;223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334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Future Work</a:t>
                </a:r>
                <a:endParaRPr/>
              </a:p>
            </p:txBody>
          </p:sp>
        </p:grpSp>
        <p:sp>
          <p:nvSpPr>
            <p:cNvPr id="224" name="Google Shape;224;p26"/>
            <p:cNvSpPr txBox="1"/>
            <p:nvPr/>
          </p:nvSpPr>
          <p:spPr>
            <a:xfrm>
              <a:off x="29809440" y="4663440"/>
              <a:ext cx="13533120" cy="332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Preform simulations on other well-measured targets to verify the preliminary results for liquid argon target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Modify the ANNIE detector geometry used for GENIE Generator simulations to more closely represent the realistic experimental conditions: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an actual liquid argon dewar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photodetectors into the dewar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 the size and location of the target</a:t>
              </a:r>
              <a:endParaRPr/>
            </a:p>
          </p:txBody>
        </p:sp>
      </p:grpSp>
      <p:sp>
        <p:nvSpPr>
          <p:cNvPr id="225" name="Google Shape;225;p26"/>
          <p:cNvSpPr txBox="1"/>
          <p:nvPr/>
        </p:nvSpPr>
        <p:spPr>
          <a:xfrm>
            <a:off x="30263591" y="19073958"/>
            <a:ext cx="877465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ANNIE’s official simulation software WCSim/RATPAC to propagate final-state particles to obtain detector responses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default ANNIE event reconstruction to count the number of neutrons and reconstruct the lepton kinematics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26"/>
          <p:cNvGrpSpPr/>
          <p:nvPr/>
        </p:nvGrpSpPr>
        <p:grpSpPr>
          <a:xfrm>
            <a:off x="39221443" y="18289833"/>
            <a:ext cx="4005385" cy="3061150"/>
            <a:chOff x="39428615" y="13761431"/>
            <a:chExt cx="4005385" cy="3061150"/>
          </a:xfrm>
        </p:grpSpPr>
        <p:grpSp>
          <p:nvGrpSpPr>
            <p:cNvPr id="227" name="Google Shape;227;p26"/>
            <p:cNvGrpSpPr/>
            <p:nvPr/>
          </p:nvGrpSpPr>
          <p:grpSpPr>
            <a:xfrm>
              <a:off x="39428615" y="14091493"/>
              <a:ext cx="4005385" cy="2731088"/>
              <a:chOff x="38303200" y="15099711"/>
              <a:chExt cx="4005385" cy="2731088"/>
            </a:xfrm>
          </p:grpSpPr>
          <p:sp>
            <p:nvSpPr>
              <p:cNvPr id="228" name="Google Shape;228;p26"/>
              <p:cNvSpPr/>
              <p:nvPr/>
            </p:nvSpPr>
            <p:spPr>
              <a:xfrm>
                <a:off x="38303200" y="15099711"/>
                <a:ext cx="4005385" cy="2731087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6"/>
              <p:cNvSpPr txBox="1"/>
              <p:nvPr/>
            </p:nvSpPr>
            <p:spPr>
              <a:xfrm rot="-5400000">
                <a:off x="37325110" y="16079761"/>
                <a:ext cx="260251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Number of neutrons knocked out of argon</a:t>
                </a:r>
                <a:endParaRPr/>
              </a:p>
            </p:txBody>
          </p:sp>
          <p:cxnSp>
            <p:nvCxnSpPr>
              <p:cNvPr id="230" name="Google Shape;230;p26"/>
              <p:cNvCxnSpPr/>
              <p:nvPr/>
            </p:nvCxnSpPr>
            <p:spPr>
              <a:xfrm rot="10800000">
                <a:off x="38983285" y="15249382"/>
                <a:ext cx="0" cy="222421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31" name="Google Shape;231;p26"/>
              <p:cNvCxnSpPr/>
              <p:nvPr/>
            </p:nvCxnSpPr>
            <p:spPr>
              <a:xfrm>
                <a:off x="38983285" y="17473598"/>
                <a:ext cx="312626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32" name="Google Shape;232;p26"/>
              <p:cNvSpPr txBox="1"/>
              <p:nvPr/>
            </p:nvSpPr>
            <p:spPr>
              <a:xfrm>
                <a:off x="39037846" y="17461467"/>
                <a:ext cx="29682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Momentum transfer</a:t>
                </a:r>
                <a:endParaRPr/>
              </a:p>
            </p:txBody>
          </p:sp>
          <p:sp>
            <p:nvSpPr>
              <p:cNvPr id="233" name="Google Shape;233;p26"/>
              <p:cNvSpPr txBox="1"/>
              <p:nvPr/>
            </p:nvSpPr>
            <p:spPr>
              <a:xfrm>
                <a:off x="39976673" y="16048983"/>
                <a:ext cx="113948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/>
              </a:p>
            </p:txBody>
          </p:sp>
        </p:grpSp>
        <p:sp>
          <p:nvSpPr>
            <p:cNvPr id="234" name="Google Shape;234;p26"/>
            <p:cNvSpPr txBox="1"/>
            <p:nvPr/>
          </p:nvSpPr>
          <p:spPr>
            <a:xfrm>
              <a:off x="40051270" y="13761431"/>
              <a:ext cx="28100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Ultimate Physics Goal</a:t>
              </a:r>
              <a:endParaRPr/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0175200" y="22467565"/>
            <a:ext cx="13258800" cy="4389118"/>
            <a:chOff x="29718000" y="3657600"/>
            <a:chExt cx="13716000" cy="4389118"/>
          </a:xfrm>
        </p:grpSpPr>
        <p:grpSp>
          <p:nvGrpSpPr>
            <p:cNvPr id="236" name="Google Shape;236;p26"/>
            <p:cNvGrpSpPr/>
            <p:nvPr/>
          </p:nvGrpSpPr>
          <p:grpSpPr>
            <a:xfrm>
              <a:off x="29718000" y="3657600"/>
              <a:ext cx="13716000" cy="4389118"/>
              <a:chOff x="457200" y="3657600"/>
              <a:chExt cx="10972800" cy="4389118"/>
            </a:xfrm>
          </p:grpSpPr>
          <p:grpSp>
            <p:nvGrpSpPr>
              <p:cNvPr id="237" name="Google Shape;237;p26"/>
              <p:cNvGrpSpPr/>
              <p:nvPr/>
            </p:nvGrpSpPr>
            <p:grpSpPr>
              <a:xfrm>
                <a:off x="457200" y="4571998"/>
                <a:ext cx="10972800" cy="3474720"/>
                <a:chOff x="174247" y="4663436"/>
                <a:chExt cx="10972800" cy="3474720"/>
              </a:xfrm>
            </p:grpSpPr>
            <p:sp>
              <p:nvSpPr>
                <p:cNvPr id="238" name="Google Shape;238;p26"/>
                <p:cNvSpPr/>
                <p:nvPr/>
              </p:nvSpPr>
              <p:spPr>
                <a:xfrm>
                  <a:off x="174247" y="4663436"/>
                  <a:ext cx="10972800" cy="347472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0" name="Google Shape;240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Summary</a:t>
                </a:r>
                <a:endParaRPr/>
              </a:p>
            </p:txBody>
          </p:sp>
        </p:grpSp>
        <p:sp>
          <p:nvSpPr>
            <p:cNvPr id="241" name="Google Shape;241;p26"/>
            <p:cNvSpPr txBox="1"/>
            <p:nvPr/>
          </p:nvSpPr>
          <p:spPr>
            <a:xfrm>
              <a:off x="29809440" y="4663440"/>
              <a:ext cx="13533120" cy="332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Measuring the number of final-state neutrons from neutrino-argon interactions could help constrain the neutrino-nucleus interaction models, thus improving the energy reconstruction precision in DUNE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Existing ANNIE detector can be modified to study neutrino-argon interactions by adding a liquid argon target into the water tank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first GENIE Generator simulation has been preformed, and more work is underway</a:t>
              </a:r>
              <a:endParaRPr/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30175200" y="27313885"/>
            <a:ext cx="13258800" cy="2576945"/>
            <a:chOff x="29718000" y="3657600"/>
            <a:chExt cx="13716000" cy="2576945"/>
          </a:xfrm>
        </p:grpSpPr>
        <p:grpSp>
          <p:nvGrpSpPr>
            <p:cNvPr id="243" name="Google Shape;243;p26"/>
            <p:cNvGrpSpPr/>
            <p:nvPr/>
          </p:nvGrpSpPr>
          <p:grpSpPr>
            <a:xfrm>
              <a:off x="29718000" y="3657600"/>
              <a:ext cx="13716000" cy="2576945"/>
              <a:chOff x="457200" y="3657600"/>
              <a:chExt cx="10972800" cy="2576945"/>
            </a:xfrm>
          </p:grpSpPr>
          <p:grpSp>
            <p:nvGrpSpPr>
              <p:cNvPr id="244" name="Google Shape;244;p26"/>
              <p:cNvGrpSpPr/>
              <p:nvPr/>
            </p:nvGrpSpPr>
            <p:grpSpPr>
              <a:xfrm>
                <a:off x="457200" y="4571998"/>
                <a:ext cx="10972800" cy="1662547"/>
                <a:chOff x="174247" y="4663436"/>
                <a:chExt cx="10972800" cy="1662547"/>
              </a:xfrm>
            </p:grpSpPr>
            <p:sp>
              <p:nvSpPr>
                <p:cNvPr id="245" name="Google Shape;245;p26"/>
                <p:cNvSpPr/>
                <p:nvPr/>
              </p:nvSpPr>
              <p:spPr>
                <a:xfrm>
                  <a:off x="174247" y="4663436"/>
                  <a:ext cx="10972800" cy="166254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7" name="Google Shape;247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References</a:t>
                </a:r>
                <a:endParaRPr/>
              </a:p>
            </p:txBody>
          </p:sp>
        </p:grpSp>
        <p:sp>
          <p:nvSpPr>
            <p:cNvPr id="248" name="Google Shape;248;p26"/>
            <p:cNvSpPr txBox="1"/>
            <p:nvPr/>
          </p:nvSpPr>
          <p:spPr>
            <a:xfrm>
              <a:off x="29809440" y="4663440"/>
              <a:ext cx="1353312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[1] http://www.dunescience.org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[2] A. Back et al., arXiv preprint arXiv:1707.08222, 2017.</a:t>
              </a:r>
              <a:endParaRPr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[3] http://www.genie-mc.org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26"/>
          <p:cNvGrpSpPr/>
          <p:nvPr/>
        </p:nvGrpSpPr>
        <p:grpSpPr>
          <a:xfrm>
            <a:off x="30175200" y="30349693"/>
            <a:ext cx="13258800" cy="2111503"/>
            <a:chOff x="29718000" y="3657600"/>
            <a:chExt cx="13716000" cy="2111503"/>
          </a:xfrm>
        </p:grpSpPr>
        <p:grpSp>
          <p:nvGrpSpPr>
            <p:cNvPr id="250" name="Google Shape;250;p26"/>
            <p:cNvGrpSpPr/>
            <p:nvPr/>
          </p:nvGrpSpPr>
          <p:grpSpPr>
            <a:xfrm>
              <a:off x="29718000" y="3657600"/>
              <a:ext cx="13716000" cy="2111503"/>
              <a:chOff x="457200" y="3657600"/>
              <a:chExt cx="10972800" cy="2111503"/>
            </a:xfrm>
          </p:grpSpPr>
          <p:grpSp>
            <p:nvGrpSpPr>
              <p:cNvPr id="251" name="Google Shape;251;p26"/>
              <p:cNvGrpSpPr/>
              <p:nvPr/>
            </p:nvGrpSpPr>
            <p:grpSpPr>
              <a:xfrm>
                <a:off x="457200" y="4571999"/>
                <a:ext cx="10972800" cy="1197104"/>
                <a:chOff x="174247" y="4663437"/>
                <a:chExt cx="10972800" cy="1197104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174247" y="4663437"/>
                  <a:ext cx="10972800" cy="11971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Google Shape;254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Acknowledgements</a:t>
                </a:r>
                <a:endParaRPr/>
              </a:p>
            </p:txBody>
          </p:sp>
        </p:grpSp>
        <p:sp>
          <p:nvSpPr>
            <p:cNvPr id="255" name="Google Shape;255;p26"/>
            <p:cNvSpPr txBox="1"/>
            <p:nvPr/>
          </p:nvSpPr>
          <p:spPr>
            <a:xfrm>
              <a:off x="29809440" y="4663440"/>
              <a:ext cx="1353312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work is supported by the National Science Foundation: EPSCoR Research Infrastructure Improvement Track 4: EPSCoR Research Fellows</a:t>
              </a:r>
              <a:endParaRPr/>
            </a:p>
          </p:txBody>
        </p:sp>
      </p:grpSp>
      <p:sp>
        <p:nvSpPr>
          <p:cNvPr id="256" name="Google Shape;256;p26"/>
          <p:cNvSpPr txBox="1"/>
          <p:nvPr/>
        </p:nvSpPr>
        <p:spPr>
          <a:xfrm>
            <a:off x="24369537" y="4652801"/>
            <a:ext cx="43253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ANNIE Detector</a:t>
            </a: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23117657" y="5073460"/>
            <a:ext cx="6633455" cy="4930868"/>
            <a:chOff x="23069531" y="4688452"/>
            <a:chExt cx="6633455" cy="4930868"/>
          </a:xfrm>
        </p:grpSpPr>
        <p:pic>
          <p:nvPicPr>
            <p:cNvPr id="258" name="Google Shape;258;p26" descr="page6image5542067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3069531" y="4688452"/>
              <a:ext cx="6633455" cy="4930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6"/>
            <p:cNvGrpSpPr/>
            <p:nvPr/>
          </p:nvGrpSpPr>
          <p:grpSpPr>
            <a:xfrm>
              <a:off x="25559040" y="6704464"/>
              <a:ext cx="1872224" cy="1871910"/>
              <a:chOff x="25845652" y="6766750"/>
              <a:chExt cx="1872224" cy="1871910"/>
            </a:xfrm>
          </p:grpSpPr>
          <p:cxnSp>
            <p:nvCxnSpPr>
              <p:cNvPr id="260" name="Google Shape;260;p26"/>
              <p:cNvCxnSpPr/>
              <p:nvPr/>
            </p:nvCxnSpPr>
            <p:spPr>
              <a:xfrm rot="10800000">
                <a:off x="25993365" y="8260507"/>
                <a:ext cx="187089" cy="2142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1" name="Google Shape;261;p26"/>
              <p:cNvCxnSpPr/>
              <p:nvPr/>
            </p:nvCxnSpPr>
            <p:spPr>
              <a:xfrm rot="10800000">
                <a:off x="26169658" y="8276623"/>
                <a:ext cx="40336" cy="13575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62" name="Google Shape;262;p26"/>
              <p:cNvGrpSpPr/>
              <p:nvPr/>
            </p:nvGrpSpPr>
            <p:grpSpPr>
              <a:xfrm>
                <a:off x="25845652" y="6766750"/>
                <a:ext cx="1872224" cy="1871910"/>
                <a:chOff x="25845652" y="6766750"/>
                <a:chExt cx="1872224" cy="1871910"/>
              </a:xfrm>
            </p:grpSpPr>
            <p:grpSp>
              <p:nvGrpSpPr>
                <p:cNvPr id="263" name="Google Shape;263;p26"/>
                <p:cNvGrpSpPr/>
                <p:nvPr/>
              </p:nvGrpSpPr>
              <p:grpSpPr>
                <a:xfrm>
                  <a:off x="25845652" y="6766750"/>
                  <a:ext cx="1872224" cy="1871910"/>
                  <a:chOff x="25845652" y="6766750"/>
                  <a:chExt cx="1872224" cy="1871910"/>
                </a:xfrm>
              </p:grpSpPr>
              <p:sp>
                <p:nvSpPr>
                  <p:cNvPr id="264" name="Google Shape;264;p26"/>
                  <p:cNvSpPr/>
                  <p:nvPr/>
                </p:nvSpPr>
                <p:spPr>
                  <a:xfrm>
                    <a:off x="25978272" y="6766750"/>
                    <a:ext cx="1080244" cy="1637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167" h="1299634" extrusionOk="0">
                        <a:moveTo>
                          <a:pt x="0" y="1126067"/>
                        </a:moveTo>
                        <a:lnTo>
                          <a:pt x="1037167" y="0"/>
                        </a:lnTo>
                        <a:lnTo>
                          <a:pt x="1037167" y="1299634"/>
                        </a:lnTo>
                        <a:lnTo>
                          <a:pt x="0" y="1126067"/>
                        </a:lnTo>
                        <a:close/>
                      </a:path>
                    </a:pathLst>
                  </a:custGeom>
                  <a:solidFill>
                    <a:srgbClr val="FBEF59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5" name="Google Shape;265;p26"/>
                  <p:cNvGrpSpPr/>
                  <p:nvPr/>
                </p:nvGrpSpPr>
                <p:grpSpPr>
                  <a:xfrm>
                    <a:off x="25845652" y="7480403"/>
                    <a:ext cx="1872224" cy="1158257"/>
                    <a:chOff x="25845652" y="7480403"/>
                    <a:chExt cx="1872224" cy="1158257"/>
                  </a:xfrm>
                </p:grpSpPr>
                <p:grpSp>
                  <p:nvGrpSpPr>
                    <p:cNvPr id="266" name="Google Shape;266;p26"/>
                    <p:cNvGrpSpPr/>
                    <p:nvPr/>
                  </p:nvGrpSpPr>
                  <p:grpSpPr>
                    <a:xfrm>
                      <a:off x="25855918" y="7480403"/>
                      <a:ext cx="1861958" cy="885158"/>
                      <a:chOff x="25855918" y="7715353"/>
                      <a:chExt cx="1861958" cy="885158"/>
                    </a:xfrm>
                  </p:grpSpPr>
                  <p:sp>
                    <p:nvSpPr>
                      <p:cNvPr id="267" name="Google Shape;267;p26"/>
                      <p:cNvSpPr/>
                      <p:nvPr/>
                    </p:nvSpPr>
                    <p:spPr>
                      <a:xfrm>
                        <a:off x="25910327" y="8418062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268" name="Google Shape;268;p26"/>
                      <p:cNvCxnSpPr>
                        <a:stCxn id="267" idx="3"/>
                      </p:cNvCxnSpPr>
                      <p:nvPr/>
                    </p:nvCxnSpPr>
                    <p:spPr>
                      <a:xfrm flipH="1">
                        <a:off x="25855918" y="8496111"/>
                        <a:ext cx="67800" cy="1044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dash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69" name="Google Shape;269;p26"/>
                      <p:cNvCxnSpPr>
                        <a:stCxn id="267" idx="7"/>
                      </p:cNvCxnSpPr>
                      <p:nvPr/>
                    </p:nvCxnSpPr>
                    <p:spPr>
                      <a:xfrm rot="10800000" flipH="1">
                        <a:off x="25988376" y="7715353"/>
                        <a:ext cx="1729500" cy="7161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270" name="Google Shape;270;p26"/>
                    <p:cNvGrpSpPr/>
                    <p:nvPr/>
                  </p:nvGrpSpPr>
                  <p:grpSpPr>
                    <a:xfrm>
                      <a:off x="26261394" y="8345183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271" name="Google Shape;271;p26"/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72" name="Google Shape;272;p26"/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273" name="Google Shape;273;p26"/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274" name="Google Shape;274;p26"/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75" name="Google Shape;275;p26"/>
                    <p:cNvGrpSpPr/>
                    <p:nvPr/>
                  </p:nvGrpSpPr>
                  <p:grpSpPr>
                    <a:xfrm>
                      <a:off x="25845652" y="8364340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276" name="Google Shape;276;p26"/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77" name="Google Shape;277;p26"/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278" name="Google Shape;278;p26"/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279" name="Google Shape;279;p26"/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  <p:cxnSp>
              <p:nvCxnSpPr>
                <p:cNvPr id="280" name="Google Shape;280;p26"/>
                <p:cNvCxnSpPr/>
                <p:nvPr/>
              </p:nvCxnSpPr>
              <p:spPr>
                <a:xfrm rot="10800000">
                  <a:off x="26206946" y="8404450"/>
                  <a:ext cx="195263" cy="7962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1" name="Google Shape;281;p26"/>
                <p:cNvCxnSpPr/>
                <p:nvPr/>
              </p:nvCxnSpPr>
              <p:spPr>
                <a:xfrm rot="10800000">
                  <a:off x="25863452" y="8363206"/>
                  <a:ext cx="124052" cy="1326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p:pic>
        <p:nvPicPr>
          <p:cNvPr id="282" name="Google Shape;282;p26" descr="page1image55103760"/>
          <p:cNvPicPr preferRelativeResize="0"/>
          <p:nvPr/>
        </p:nvPicPr>
        <p:blipFill rotWithShape="1">
          <a:blip r:embed="rId9">
            <a:alphaModFix/>
          </a:blip>
          <a:srcRect t="3898"/>
          <a:stretch/>
        </p:blipFill>
        <p:spPr>
          <a:xfrm>
            <a:off x="23645468" y="10012682"/>
            <a:ext cx="5029200" cy="2465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6"/>
          <p:cNvGrpSpPr/>
          <p:nvPr/>
        </p:nvGrpSpPr>
        <p:grpSpPr>
          <a:xfrm>
            <a:off x="14174843" y="18294035"/>
            <a:ext cx="15544800" cy="14173198"/>
            <a:chOff x="14173200" y="18216158"/>
            <a:chExt cx="15544800" cy="14173198"/>
          </a:xfrm>
        </p:grpSpPr>
        <p:grpSp>
          <p:nvGrpSpPr>
            <p:cNvPr id="284" name="Google Shape;284;p26"/>
            <p:cNvGrpSpPr/>
            <p:nvPr/>
          </p:nvGrpSpPr>
          <p:grpSpPr>
            <a:xfrm>
              <a:off x="14173200" y="18216158"/>
              <a:ext cx="15544800" cy="14173198"/>
              <a:chOff x="14173200" y="16413480"/>
              <a:chExt cx="15544800" cy="14173198"/>
            </a:xfrm>
          </p:grpSpPr>
          <p:grpSp>
            <p:nvGrpSpPr>
              <p:cNvPr id="285" name="Google Shape;285;p26"/>
              <p:cNvGrpSpPr/>
              <p:nvPr/>
            </p:nvGrpSpPr>
            <p:grpSpPr>
              <a:xfrm>
                <a:off x="14173200" y="16413480"/>
                <a:ext cx="15544800" cy="14173198"/>
                <a:chOff x="14173200" y="3657600"/>
                <a:chExt cx="15544800" cy="14173198"/>
              </a:xfrm>
            </p:grpSpPr>
            <p:grpSp>
              <p:nvGrpSpPr>
                <p:cNvPr id="286" name="Google Shape;286;p26"/>
                <p:cNvGrpSpPr/>
                <p:nvPr/>
              </p:nvGrpSpPr>
              <p:grpSpPr>
                <a:xfrm>
                  <a:off x="14173200" y="4571998"/>
                  <a:ext cx="15544800" cy="13258800"/>
                  <a:chOff x="174247" y="4663436"/>
                  <a:chExt cx="10972800" cy="13258800"/>
                </a:xfrm>
              </p:grpSpPr>
              <p:sp>
                <p:nvSpPr>
                  <p:cNvPr id="287" name="Google Shape;287;p26"/>
                  <p:cNvSpPr/>
                  <p:nvPr/>
                </p:nvSpPr>
                <p:spPr>
                  <a:xfrm>
                    <a:off x="174247" y="4663436"/>
                    <a:ext cx="10972800" cy="132588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20116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" name="Google Shape;288;p26"/>
                  <p:cNvSpPr txBox="1"/>
                  <p:nvPr/>
                </p:nvSpPr>
                <p:spPr>
                  <a:xfrm>
                    <a:off x="1714455" y="4812291"/>
                    <a:ext cx="9368046" cy="19389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3000" b="1">
                        <a:solidFill>
                          <a:srgbClr val="344D6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GENIE</a:t>
                    </a:r>
                    <a:r>
                      <a:rPr lang="en" sz="3000" b="1" baseline="30000">
                        <a:solidFill>
                          <a:srgbClr val="344D6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" sz="3000" b="1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[3]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, which stands for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enerates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vents for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eutrino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nteraction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xperiments, is a Monte Carlo event generator that is used by nearly all modern neutrino experiments. GENIE’s predictions serve as standard reference points for the neutrino community. </a:t>
                    </a:r>
                    <a:endParaRPr/>
                  </a:p>
                </p:txBody>
              </p:sp>
            </p:grpSp>
            <p:sp>
              <p:nvSpPr>
                <p:cNvPr id="289" name="Google Shape;289;p26"/>
                <p:cNvSpPr/>
                <p:nvPr/>
              </p:nvSpPr>
              <p:spPr>
                <a:xfrm>
                  <a:off x="14173200" y="3657600"/>
                  <a:ext cx="15544800" cy="914400"/>
                </a:xfrm>
                <a:prstGeom prst="snip1Rect">
                  <a:avLst>
                    <a:gd name="adj" fmla="val 16667"/>
                  </a:avLst>
                </a:prstGeom>
                <a:solidFill>
                  <a:srgbClr val="334E6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50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Simulation of Neutrino-Argon Interactions</a:t>
                  </a:r>
                  <a:endParaRPr/>
                </a:p>
              </p:txBody>
            </p:sp>
          </p:grpSp>
          <p:sp>
            <p:nvSpPr>
              <p:cNvPr id="290" name="Google Shape;290;p26"/>
              <p:cNvSpPr txBox="1"/>
              <p:nvPr/>
            </p:nvSpPr>
            <p:spPr>
              <a:xfrm>
                <a:off x="14334123" y="19976925"/>
                <a:ext cx="15292437" cy="4708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GENIE Generator parameters: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GEOMETRY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is modified by adding a cylindrical liquid argon volume at the center of the ANNIE water tank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TOP VOLUME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is defined as the added liquid argon volume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FLUX FILES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are pre-simulated for the BNB neutrino beam at Fermilab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CROSS-SECTIONS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(xsec) are from precomputed data files. The xsec file contains approximations for different types of interactions between multiple neutrino flavors and isotopes, and at many energies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TUNE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specifies the comprehensive model configuration the generator will use. The preliminary results used G18_10a_02_11a</a:t>
                </a:r>
                <a:endParaRPr/>
              </a:p>
            </p:txBody>
          </p:sp>
          <p:sp>
            <p:nvSpPr>
              <p:cNvPr id="291" name="Google Shape;291;p26"/>
              <p:cNvSpPr txBox="1"/>
              <p:nvPr/>
            </p:nvSpPr>
            <p:spPr>
              <a:xfrm>
                <a:off x="22751885" y="24835054"/>
                <a:ext cx="68746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Simulation Geometry</a:t>
                </a:r>
                <a:endParaRPr/>
              </a:p>
            </p:txBody>
          </p:sp>
          <p:grpSp>
            <p:nvGrpSpPr>
              <p:cNvPr id="292" name="Google Shape;292;p26"/>
              <p:cNvGrpSpPr/>
              <p:nvPr/>
            </p:nvGrpSpPr>
            <p:grpSpPr>
              <a:xfrm>
                <a:off x="14958117" y="24861211"/>
                <a:ext cx="7392144" cy="5545982"/>
                <a:chOff x="15028457" y="25226974"/>
                <a:chExt cx="7392144" cy="5545982"/>
              </a:xfrm>
            </p:grpSpPr>
            <p:pic>
              <p:nvPicPr>
                <p:cNvPr id="293" name="Google Shape;293;p26" descr="page22image5478934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3496" t="4459"/>
                <a:stretch/>
              </p:blipFill>
              <p:spPr>
                <a:xfrm>
                  <a:off x="15028457" y="25754815"/>
                  <a:ext cx="7244138" cy="50181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4" name="Google Shape;294;p26"/>
                <p:cNvSpPr txBox="1"/>
                <p:nvPr/>
              </p:nvSpPr>
              <p:spPr>
                <a:xfrm>
                  <a:off x="15333785" y="25226974"/>
                  <a:ext cx="7086816" cy="553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BNB Flux</a:t>
                  </a:r>
                  <a:endParaRPr/>
                </a:p>
              </p:txBody>
            </p:sp>
          </p:grpSp>
        </p:grpSp>
        <p:pic>
          <p:nvPicPr>
            <p:cNvPr id="295" name="Google Shape;295;p26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365544" y="19235649"/>
              <a:ext cx="1910219" cy="2355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26"/>
          <p:cNvGrpSpPr/>
          <p:nvPr/>
        </p:nvGrpSpPr>
        <p:grpSpPr>
          <a:xfrm>
            <a:off x="8424531" y="29934173"/>
            <a:ext cx="4387550" cy="2394493"/>
            <a:chOff x="1526168" y="28676653"/>
            <a:chExt cx="4538845" cy="2394493"/>
          </a:xfrm>
        </p:grpSpPr>
        <p:grpSp>
          <p:nvGrpSpPr>
            <p:cNvPr id="297" name="Google Shape;297;p26"/>
            <p:cNvGrpSpPr/>
            <p:nvPr/>
          </p:nvGrpSpPr>
          <p:grpSpPr>
            <a:xfrm>
              <a:off x="1526168" y="28676653"/>
              <a:ext cx="4538845" cy="2394493"/>
              <a:chOff x="1526168" y="28676653"/>
              <a:chExt cx="4538845" cy="2394493"/>
            </a:xfrm>
          </p:grpSpPr>
          <p:sp>
            <p:nvSpPr>
              <p:cNvPr id="298" name="Google Shape;298;p26"/>
              <p:cNvSpPr/>
              <p:nvPr/>
            </p:nvSpPr>
            <p:spPr>
              <a:xfrm>
                <a:off x="1716676" y="29052547"/>
                <a:ext cx="4121195" cy="201859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 txBox="1"/>
              <p:nvPr/>
            </p:nvSpPr>
            <p:spPr>
              <a:xfrm>
                <a:off x="1526168" y="28676653"/>
                <a:ext cx="453884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Neutrino-Nucleus Interaction</a:t>
                </a:r>
                <a:endParaRPr/>
              </a:p>
            </p:txBody>
          </p:sp>
        </p:grpSp>
        <p:grpSp>
          <p:nvGrpSpPr>
            <p:cNvPr id="300" name="Google Shape;300;p26"/>
            <p:cNvGrpSpPr/>
            <p:nvPr/>
          </p:nvGrpSpPr>
          <p:grpSpPr>
            <a:xfrm>
              <a:off x="1786011" y="29118765"/>
              <a:ext cx="4187929" cy="1872864"/>
              <a:chOff x="1786011" y="29118765"/>
              <a:chExt cx="4187929" cy="1872864"/>
            </a:xfrm>
          </p:grpSpPr>
          <p:sp>
            <p:nvSpPr>
              <p:cNvPr id="301" name="Google Shape;301;p26"/>
              <p:cNvSpPr/>
              <p:nvPr/>
            </p:nvSpPr>
            <p:spPr>
              <a:xfrm>
                <a:off x="3004457" y="29162829"/>
                <a:ext cx="1828800" cy="1828800"/>
              </a:xfrm>
              <a:prstGeom prst="ellipse">
                <a:avLst/>
              </a:prstGeom>
              <a:solidFill>
                <a:srgbClr val="BFBFBF"/>
              </a:solidFill>
              <a:ln w="381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3234589" y="29640272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3781697" y="29211406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3371749" y="30532088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3718542" y="30254867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4116670" y="30543467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3822113" y="29799620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4145468" y="29690490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4374068" y="30018198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3452347" y="29395764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3477681" y="29871786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3081815" y="29980547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3361237" y="30200193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3752001" y="30599718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4403070" y="30325278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4390690" y="29501967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4073056" y="30136272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" name="Google Shape;318;p26"/>
              <p:cNvCxnSpPr/>
              <p:nvPr/>
            </p:nvCxnSpPr>
            <p:spPr>
              <a:xfrm>
                <a:off x="1909944" y="29264888"/>
                <a:ext cx="1784097" cy="243549"/>
              </a:xfrm>
              <a:prstGeom prst="straightConnector1">
                <a:avLst/>
              </a:prstGeom>
              <a:noFill/>
              <a:ln w="44450" cap="flat" cmpd="sng">
                <a:solidFill>
                  <a:srgbClr val="EE66A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9" name="Google Shape;319;p26"/>
              <p:cNvCxnSpPr>
                <a:stCxn id="310" idx="6"/>
              </p:cNvCxnSpPr>
              <p:nvPr/>
            </p:nvCxnSpPr>
            <p:spPr>
              <a:xfrm rot="10800000" flipH="1">
                <a:off x="3680947" y="29349264"/>
                <a:ext cx="1889700" cy="160800"/>
              </a:xfrm>
              <a:prstGeom prst="straightConnector1">
                <a:avLst/>
              </a:prstGeom>
              <a:noFill/>
              <a:ln w="44450" cap="flat" cmpd="sng">
                <a:solidFill>
                  <a:srgbClr val="EE66A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0" name="Google Shape;320;p26"/>
              <p:cNvSpPr txBox="1"/>
              <p:nvPr/>
            </p:nvSpPr>
            <p:spPr>
              <a:xfrm>
                <a:off x="1786011" y="29118765"/>
                <a:ext cx="464820" cy="553998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321" name="Google Shape;321;p26"/>
              <p:cNvSpPr txBox="1"/>
              <p:nvPr/>
            </p:nvSpPr>
            <p:spPr>
              <a:xfrm rot="-344981">
                <a:off x="4865517" y="29314263"/>
                <a:ext cx="9562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lepton</a:t>
                </a:r>
                <a:endParaRPr/>
              </a:p>
            </p:txBody>
          </p:sp>
          <p:cxnSp>
            <p:nvCxnSpPr>
              <p:cNvPr id="322" name="Google Shape;322;p26"/>
              <p:cNvCxnSpPr>
                <a:stCxn id="307" idx="5"/>
                <a:endCxn id="317" idx="0"/>
              </p:cNvCxnSpPr>
              <p:nvPr/>
            </p:nvCxnSpPr>
            <p:spPr>
              <a:xfrm>
                <a:off x="4017235" y="29994742"/>
                <a:ext cx="170100" cy="1416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3" name="Google Shape;323;p26"/>
              <p:cNvCxnSpPr>
                <a:stCxn id="317" idx="0"/>
                <a:endCxn id="309" idx="2"/>
              </p:cNvCxnSpPr>
              <p:nvPr/>
            </p:nvCxnSpPr>
            <p:spPr>
              <a:xfrm rot="10800000" flipH="1">
                <a:off x="4187356" y="30132372"/>
                <a:ext cx="186600" cy="39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26"/>
              <p:cNvCxnSpPr>
                <a:stCxn id="309" idx="6"/>
              </p:cNvCxnSpPr>
              <p:nvPr/>
            </p:nvCxnSpPr>
            <p:spPr>
              <a:xfrm rot="10800000" flipH="1">
                <a:off x="4602668" y="30065598"/>
                <a:ext cx="472500" cy="669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5" name="Google Shape;325;p26"/>
              <p:cNvCxnSpPr>
                <a:stCxn id="309" idx="6"/>
              </p:cNvCxnSpPr>
              <p:nvPr/>
            </p:nvCxnSpPr>
            <p:spPr>
              <a:xfrm>
                <a:off x="4602668" y="30132498"/>
                <a:ext cx="472500" cy="678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26"/>
              <p:cNvCxnSpPr>
                <a:stCxn id="309" idx="6"/>
              </p:cNvCxnSpPr>
              <p:nvPr/>
            </p:nvCxnSpPr>
            <p:spPr>
              <a:xfrm>
                <a:off x="4602668" y="30132498"/>
                <a:ext cx="417300" cy="2484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7" name="Google Shape;327;p26"/>
              <p:cNvSpPr txBox="1"/>
              <p:nvPr/>
            </p:nvSpPr>
            <p:spPr>
              <a:xfrm>
                <a:off x="4824470" y="30317360"/>
                <a:ext cx="11494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hadrons</a:t>
                </a:r>
                <a:endParaRPr/>
              </a:p>
            </p:txBody>
          </p:sp>
        </p:grpSp>
      </p:grpSp>
      <p:grpSp>
        <p:nvGrpSpPr>
          <p:cNvPr id="328" name="Google Shape;328;p26"/>
          <p:cNvGrpSpPr/>
          <p:nvPr/>
        </p:nvGrpSpPr>
        <p:grpSpPr>
          <a:xfrm>
            <a:off x="23452790" y="27269606"/>
            <a:ext cx="5158059" cy="4869781"/>
            <a:chOff x="23078065" y="6941013"/>
            <a:chExt cx="5158059" cy="4869781"/>
          </a:xfrm>
        </p:grpSpPr>
        <p:pic>
          <p:nvPicPr>
            <p:cNvPr id="329" name="Google Shape;329;p26" descr="A picture containing square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078065" y="6941013"/>
              <a:ext cx="5155882" cy="48587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0" name="Google Shape;330;p26"/>
            <p:cNvCxnSpPr/>
            <p:nvPr/>
          </p:nvCxnSpPr>
          <p:spPr>
            <a:xfrm>
              <a:off x="24783202" y="8565222"/>
              <a:ext cx="143123" cy="694495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1" name="Google Shape;331;p26"/>
            <p:cNvSpPr txBox="1"/>
            <p:nvPr/>
          </p:nvSpPr>
          <p:spPr>
            <a:xfrm>
              <a:off x="23595142" y="8211945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target</a:t>
              </a:r>
              <a:endParaRPr/>
            </a:p>
          </p:txBody>
        </p:sp>
        <p:cxnSp>
          <p:nvCxnSpPr>
            <p:cNvPr id="332" name="Google Shape;332;p26"/>
            <p:cNvCxnSpPr/>
            <p:nvPr/>
          </p:nvCxnSpPr>
          <p:spPr>
            <a:xfrm>
              <a:off x="27104539" y="10358119"/>
              <a:ext cx="167449" cy="671335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3" name="Google Shape;333;p26"/>
            <p:cNvSpPr txBox="1"/>
            <p:nvPr/>
          </p:nvSpPr>
          <p:spPr>
            <a:xfrm>
              <a:off x="26404519" y="10979797"/>
              <a:ext cx="18316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Muon Range Detector (MRD)</a:t>
              </a:r>
              <a:endParaRPr/>
            </a:p>
          </p:txBody>
        </p:sp>
        <p:sp>
          <p:nvSpPr>
            <p:cNvPr id="334" name="Google Shape;334;p26"/>
            <p:cNvSpPr txBox="1"/>
            <p:nvPr/>
          </p:nvSpPr>
          <p:spPr>
            <a:xfrm>
              <a:off x="23846152" y="10595821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Gd-loaded water</a:t>
              </a:r>
              <a:endParaRPr/>
            </a:p>
          </p:txBody>
        </p:sp>
      </p:grpSp>
      <p:grpSp>
        <p:nvGrpSpPr>
          <p:cNvPr id="335" name="Google Shape;335;p26"/>
          <p:cNvGrpSpPr/>
          <p:nvPr/>
        </p:nvGrpSpPr>
        <p:grpSpPr>
          <a:xfrm>
            <a:off x="23000595" y="12456539"/>
            <a:ext cx="6761601" cy="5358636"/>
            <a:chOff x="23000595" y="12552791"/>
            <a:chExt cx="6761601" cy="5358636"/>
          </a:xfrm>
        </p:grpSpPr>
        <p:sp>
          <p:nvSpPr>
            <p:cNvPr id="336" name="Google Shape;336;p26"/>
            <p:cNvSpPr txBox="1"/>
            <p:nvPr/>
          </p:nvSpPr>
          <p:spPr>
            <a:xfrm>
              <a:off x="24380669" y="12552791"/>
              <a:ext cx="43253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Proposed ANNIE Detector</a:t>
              </a:r>
              <a:endParaRPr/>
            </a:p>
          </p:txBody>
        </p:sp>
        <p:grpSp>
          <p:nvGrpSpPr>
            <p:cNvPr id="337" name="Google Shape;337;p26"/>
            <p:cNvGrpSpPr/>
            <p:nvPr/>
          </p:nvGrpSpPr>
          <p:grpSpPr>
            <a:xfrm>
              <a:off x="23000595" y="12747780"/>
              <a:ext cx="6761601" cy="5163647"/>
              <a:chOff x="18080924" y="6901223"/>
              <a:chExt cx="6761601" cy="5163647"/>
            </a:xfrm>
          </p:grpSpPr>
          <p:grpSp>
            <p:nvGrpSpPr>
              <p:cNvPr id="338" name="Google Shape;338;p26"/>
              <p:cNvGrpSpPr/>
              <p:nvPr/>
            </p:nvGrpSpPr>
            <p:grpSpPr>
              <a:xfrm>
                <a:off x="18209070" y="7134002"/>
                <a:ext cx="6633455" cy="4930868"/>
                <a:chOff x="17266784" y="7288323"/>
                <a:chExt cx="6633455" cy="4930868"/>
              </a:xfrm>
            </p:grpSpPr>
            <p:pic>
              <p:nvPicPr>
                <p:cNvPr id="339" name="Google Shape;339;p26" descr="page6image554206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17266784" y="7288323"/>
                  <a:ext cx="6633455" cy="49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0" name="Google Shape;340;p26"/>
                <p:cNvSpPr/>
                <p:nvPr/>
              </p:nvSpPr>
              <p:spPr>
                <a:xfrm>
                  <a:off x="19792950" y="10394950"/>
                  <a:ext cx="263684" cy="485775"/>
                </a:xfrm>
                <a:prstGeom prst="rect">
                  <a:avLst/>
                </a:prstGeom>
                <a:solidFill>
                  <a:srgbClr val="74B45E"/>
                </a:solidFill>
                <a:ln w="9525" cap="flat" cmpd="sng">
                  <a:solidFill>
                    <a:srgbClr val="3D414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6"/>
                <p:cNvSpPr/>
                <p:nvPr/>
              </p:nvSpPr>
              <p:spPr>
                <a:xfrm>
                  <a:off x="19987566" y="10599566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6"/>
                <p:cNvSpPr/>
                <p:nvPr/>
              </p:nvSpPr>
              <p:spPr>
                <a:xfrm>
                  <a:off x="19987565" y="10762880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26"/>
                <p:cNvSpPr/>
                <p:nvPr/>
              </p:nvSpPr>
              <p:spPr>
                <a:xfrm>
                  <a:off x="19987565" y="10436252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44" name="Google Shape;344;p26"/>
              <p:cNvCxnSpPr/>
              <p:nvPr/>
            </p:nvCxnSpPr>
            <p:spPr>
              <a:xfrm>
                <a:off x="19488278" y="7675046"/>
                <a:ext cx="1323581" cy="2565583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345;p26"/>
              <p:cNvSpPr txBox="1"/>
              <p:nvPr/>
            </p:nvSpPr>
            <p:spPr>
              <a:xfrm>
                <a:off x="18306366" y="7359819"/>
                <a:ext cx="150651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liquid argon dewar</a:t>
                </a:r>
                <a:endParaRPr/>
              </a:p>
            </p:txBody>
          </p:sp>
          <p:cxnSp>
            <p:nvCxnSpPr>
              <p:cNvPr id="346" name="Google Shape;346;p26"/>
              <p:cNvCxnSpPr>
                <a:endCxn id="343" idx="1"/>
              </p:cNvCxnSpPr>
              <p:nvPr/>
            </p:nvCxnSpPr>
            <p:spPr>
              <a:xfrm>
                <a:off x="19739619" y="7201384"/>
                <a:ext cx="1197000" cy="30915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7" name="Google Shape;347;p26"/>
              <p:cNvSpPr txBox="1"/>
              <p:nvPr/>
            </p:nvSpPr>
            <p:spPr>
              <a:xfrm>
                <a:off x="18080924" y="6901223"/>
                <a:ext cx="174555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photosensors</a:t>
                </a:r>
                <a:endParaRPr/>
              </a:p>
            </p:txBody>
          </p:sp>
          <p:cxnSp>
            <p:nvCxnSpPr>
              <p:cNvPr id="348" name="Google Shape;348;p26"/>
              <p:cNvCxnSpPr/>
              <p:nvPr/>
            </p:nvCxnSpPr>
            <p:spPr>
              <a:xfrm rot="10800000" flipH="1">
                <a:off x="22879239" y="7646421"/>
                <a:ext cx="828900" cy="49173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9" name="Google Shape;349;p26"/>
              <p:cNvSpPr txBox="1"/>
              <p:nvPr/>
            </p:nvSpPr>
            <p:spPr>
              <a:xfrm>
                <a:off x="23300337" y="7265629"/>
                <a:ext cx="146969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electronics racks</a:t>
                </a:r>
                <a:endParaRPr/>
              </a:p>
            </p:txBody>
          </p:sp>
        </p:grpSp>
      </p:grpSp>
      <p:pic>
        <p:nvPicPr>
          <p:cNvPr id="350" name="Google Shape;350;p26" descr="A picture containing graphical user interfac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2560" t="5314" r="9823" b="40252"/>
          <a:stretch/>
        </p:blipFill>
        <p:spPr>
          <a:xfrm>
            <a:off x="30274485" y="5744743"/>
            <a:ext cx="13082016" cy="432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 descr="Graphical user interface&#10;&#10;Description automatically generated with medium confidence"/>
          <p:cNvPicPr preferRelativeResize="0"/>
          <p:nvPr/>
        </p:nvPicPr>
        <p:blipFill rotWithShape="1">
          <a:blip r:embed="rId15">
            <a:alphaModFix/>
          </a:blip>
          <a:srcRect l="2477" t="5603" r="9639" b="40419"/>
          <a:stretch/>
        </p:blipFill>
        <p:spPr>
          <a:xfrm>
            <a:off x="30284856" y="10110225"/>
            <a:ext cx="13092910" cy="4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 descr="A picture containing text, transport, wheel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741156" y="29936"/>
            <a:ext cx="3103744" cy="3119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6"/>
          <p:cNvGrpSpPr/>
          <p:nvPr/>
        </p:nvGrpSpPr>
        <p:grpSpPr>
          <a:xfrm>
            <a:off x="0" y="457200"/>
            <a:ext cx="31677430" cy="1280159"/>
            <a:chOff x="0" y="335742"/>
            <a:chExt cx="31825127" cy="1120310"/>
          </a:xfrm>
        </p:grpSpPr>
        <p:sp>
          <p:nvSpPr>
            <p:cNvPr id="354" name="Google Shape;354;p26"/>
            <p:cNvSpPr/>
            <p:nvPr/>
          </p:nvSpPr>
          <p:spPr>
            <a:xfrm>
              <a:off x="0" y="335742"/>
              <a:ext cx="31825127" cy="1120310"/>
            </a:xfrm>
            <a:prstGeom prst="snip1Rect">
              <a:avLst>
                <a:gd name="adj" fmla="val 16667"/>
              </a:avLst>
            </a:prstGeom>
            <a:solidFill>
              <a:srgbClr val="B752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6"/>
            <p:cNvSpPr txBox="1"/>
            <p:nvPr/>
          </p:nvSpPr>
          <p:spPr>
            <a:xfrm>
              <a:off x="112134" y="370144"/>
              <a:ext cx="31548944" cy="1050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Feasibility Study For Neutrino-Argon Interaction Measurement in ANNIE</a:t>
              </a:r>
              <a:endParaRPr/>
            </a:p>
          </p:txBody>
        </p:sp>
      </p:grpSp>
      <p:sp>
        <p:nvSpPr>
          <p:cNvPr id="356" name="Google Shape;356;p26"/>
          <p:cNvSpPr/>
          <p:nvPr/>
        </p:nvSpPr>
        <p:spPr>
          <a:xfrm rot="10800000" flipH="1">
            <a:off x="-1" y="1737360"/>
            <a:ext cx="18338801" cy="1005840"/>
          </a:xfrm>
          <a:prstGeom prst="snip1Rect">
            <a:avLst>
              <a:gd name="adj" fmla="val 16667"/>
            </a:avLst>
          </a:prstGeom>
          <a:solidFill>
            <a:srgbClr val="E2BC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108921" y="1773750"/>
            <a:ext cx="113502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002553"/>
                </a:solidFill>
                <a:latin typeface="Arial"/>
                <a:ea typeface="Arial"/>
                <a:cs typeface="Arial"/>
                <a:sym typeface="Arial"/>
              </a:rPr>
              <a:t>Noah Everett, Dr. Jingbo Wang</a:t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168467" y="1841846"/>
            <a:ext cx="5985630" cy="780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26"/>
          <p:cNvCxnSpPr/>
          <p:nvPr/>
        </p:nvCxnSpPr>
        <p:spPr>
          <a:xfrm>
            <a:off x="10511452" y="30875058"/>
            <a:ext cx="168823" cy="176648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26"/>
          <p:cNvSpPr txBox="1"/>
          <p:nvPr/>
        </p:nvSpPr>
        <p:spPr>
          <a:xfrm>
            <a:off x="10356369" y="30798345"/>
            <a:ext cx="176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9"/>
          <p:cNvGrpSpPr/>
          <p:nvPr/>
        </p:nvGrpSpPr>
        <p:grpSpPr>
          <a:xfrm>
            <a:off x="-30758534" y="-18985713"/>
            <a:ext cx="26228842" cy="20164836"/>
            <a:chOff x="-30993347" y="24496385"/>
            <a:chExt cx="26228842" cy="20164836"/>
          </a:xfrm>
        </p:grpSpPr>
        <p:sp>
          <p:nvSpPr>
            <p:cNvPr id="591" name="Google Shape;591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-30618690" y="24685742"/>
              <a:ext cx="14575387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Neutrino Interaction figures:</a:t>
              </a: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-30701571" y="2463537"/>
            <a:ext cx="26228842" cy="20164836"/>
            <a:chOff x="-30993347" y="24496385"/>
            <a:chExt cx="26228842" cy="20164836"/>
          </a:xfrm>
        </p:grpSpPr>
        <p:sp>
          <p:nvSpPr>
            <p:cNvPr id="594" name="Google Shape;594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BNB figures:</a:t>
              </a:r>
              <a:endParaRPr/>
            </a:p>
          </p:txBody>
        </p:sp>
      </p:grpSp>
      <p:grpSp>
        <p:nvGrpSpPr>
          <p:cNvPr id="596" name="Google Shape;596;p29"/>
          <p:cNvGrpSpPr/>
          <p:nvPr/>
        </p:nvGrpSpPr>
        <p:grpSpPr>
          <a:xfrm>
            <a:off x="-30993347" y="24496385"/>
            <a:ext cx="26228842" cy="20164836"/>
            <a:chOff x="-30993347" y="24496385"/>
            <a:chExt cx="26228842" cy="20164836"/>
          </a:xfrm>
        </p:grpSpPr>
        <p:sp>
          <p:nvSpPr>
            <p:cNvPr id="597" name="Google Shape;597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ANNIE figures:</a:t>
              </a:r>
              <a:endParaRPr/>
            </a:p>
          </p:txBody>
        </p:sp>
      </p:grpSp>
      <p:pic>
        <p:nvPicPr>
          <p:cNvPr id="599" name="Google Shape;599;p29" descr="page3image35034192"/>
          <p:cNvPicPr preferRelativeResize="0"/>
          <p:nvPr/>
        </p:nvPicPr>
        <p:blipFill rotWithShape="1">
          <a:blip r:embed="rId3">
            <a:alphaModFix/>
          </a:blip>
          <a:srcRect r="1565"/>
          <a:stretch/>
        </p:blipFill>
        <p:spPr>
          <a:xfrm>
            <a:off x="-16418303" y="27352280"/>
            <a:ext cx="10261017" cy="2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9" descr="A picture containing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009058" y="39080189"/>
            <a:ext cx="2785642" cy="262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9" descr="page26image38162816"/>
          <p:cNvPicPr preferRelativeResize="0"/>
          <p:nvPr/>
        </p:nvPicPr>
        <p:blipFill rotWithShape="1">
          <a:blip r:embed="rId5">
            <a:alphaModFix/>
          </a:blip>
          <a:srcRect l="3713" t="5839" r="3789" b="3488"/>
          <a:stretch/>
        </p:blipFill>
        <p:spPr>
          <a:xfrm>
            <a:off x="-12813615" y="31599218"/>
            <a:ext cx="5955782" cy="4801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9"/>
          <p:cNvGrpSpPr/>
          <p:nvPr/>
        </p:nvGrpSpPr>
        <p:grpSpPr>
          <a:xfrm>
            <a:off x="-30175093" y="32426566"/>
            <a:ext cx="6633455" cy="5356151"/>
            <a:chOff x="18209070" y="6708719"/>
            <a:chExt cx="6633455" cy="5356151"/>
          </a:xfrm>
        </p:grpSpPr>
        <p:grpSp>
          <p:nvGrpSpPr>
            <p:cNvPr id="603" name="Google Shape;603;p29"/>
            <p:cNvGrpSpPr/>
            <p:nvPr/>
          </p:nvGrpSpPr>
          <p:grpSpPr>
            <a:xfrm>
              <a:off x="18209070" y="7134002"/>
              <a:ext cx="6633455" cy="4930868"/>
              <a:chOff x="17266784" y="7288323"/>
              <a:chExt cx="6633455" cy="4930868"/>
            </a:xfrm>
          </p:grpSpPr>
          <p:pic>
            <p:nvPicPr>
              <p:cNvPr id="604" name="Google Shape;604;p29" descr="page6image5542067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266784" y="7288323"/>
                <a:ext cx="6633455" cy="4930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5" name="Google Shape;605;p29"/>
              <p:cNvSpPr/>
              <p:nvPr/>
            </p:nvSpPr>
            <p:spPr>
              <a:xfrm>
                <a:off x="19792950" y="10394950"/>
                <a:ext cx="263684" cy="485775"/>
              </a:xfrm>
              <a:prstGeom prst="rect">
                <a:avLst/>
              </a:prstGeom>
              <a:solidFill>
                <a:srgbClr val="74B45E"/>
              </a:solidFill>
              <a:ln w="9525" cap="flat" cmpd="sng">
                <a:solidFill>
                  <a:srgbClr val="3D414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19987566" y="10599566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19987565" y="10762880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19987565" y="10436252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09" name="Google Shape;609;p29"/>
            <p:cNvCxnSpPr/>
            <p:nvPr/>
          </p:nvCxnSpPr>
          <p:spPr>
            <a:xfrm>
              <a:off x="19541989" y="7671801"/>
              <a:ext cx="1269870" cy="25688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0" name="Google Shape;610;p29"/>
            <p:cNvSpPr txBox="1"/>
            <p:nvPr/>
          </p:nvSpPr>
          <p:spPr>
            <a:xfrm>
              <a:off x="18433003" y="7271644"/>
              <a:ext cx="14811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dewar</a:t>
              </a:r>
              <a:endParaRPr/>
            </a:p>
          </p:txBody>
        </p:sp>
        <p:cxnSp>
          <p:nvCxnSpPr>
            <p:cNvPr id="611" name="Google Shape;611;p29"/>
            <p:cNvCxnSpPr>
              <a:endCxn id="608" idx="1"/>
            </p:cNvCxnSpPr>
            <p:nvPr/>
          </p:nvCxnSpPr>
          <p:spPr>
            <a:xfrm>
              <a:off x="19748919" y="6967984"/>
              <a:ext cx="1187700" cy="332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2" name="Google Shape;612;p29"/>
            <p:cNvSpPr txBox="1"/>
            <p:nvPr/>
          </p:nvSpPr>
          <p:spPr>
            <a:xfrm>
              <a:off x="18209070" y="6708719"/>
              <a:ext cx="16174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photosensors</a:t>
              </a:r>
              <a:endParaRPr/>
            </a:p>
          </p:txBody>
        </p:sp>
        <p:cxnSp>
          <p:nvCxnSpPr>
            <p:cNvPr id="613" name="Google Shape;613;p29"/>
            <p:cNvCxnSpPr/>
            <p:nvPr/>
          </p:nvCxnSpPr>
          <p:spPr>
            <a:xfrm rot="10800000" flipH="1">
              <a:off x="22879239" y="7646421"/>
              <a:ext cx="828900" cy="4917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4" name="Google Shape;614;p29"/>
            <p:cNvSpPr txBox="1"/>
            <p:nvPr/>
          </p:nvSpPr>
          <p:spPr>
            <a:xfrm>
              <a:off x="23268253" y="7265629"/>
              <a:ext cx="14696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electronics racks</a:t>
              </a:r>
              <a:endParaRPr/>
            </a:p>
          </p:txBody>
        </p:sp>
      </p:grpSp>
      <p:pic>
        <p:nvPicPr>
          <p:cNvPr id="615" name="Google Shape;615;p29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2686729" y="30431067"/>
            <a:ext cx="9230233" cy="73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-14" t="51317" r="74899"/>
          <a:stretch/>
        </p:blipFill>
        <p:spPr>
          <a:xfrm>
            <a:off x="-13484365" y="-11453610"/>
            <a:ext cx="6172200" cy="510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26931" r="47137" b="50318"/>
          <a:stretch/>
        </p:blipFill>
        <p:spPr>
          <a:xfrm>
            <a:off x="-13684390" y="-17301107"/>
            <a:ext cx="6372225" cy="520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388" r="74496" b="54112"/>
          <a:stretch/>
        </p:blipFill>
        <p:spPr>
          <a:xfrm>
            <a:off x="-20673250" y="-17523725"/>
            <a:ext cx="6172200" cy="480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9" descr="page60image416520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9589771" y="-12132519"/>
            <a:ext cx="10591800" cy="830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9"/>
          <p:cNvGrpSpPr/>
          <p:nvPr/>
        </p:nvGrpSpPr>
        <p:grpSpPr>
          <a:xfrm>
            <a:off x="-21188784" y="-3887601"/>
            <a:ext cx="16260508" cy="4406084"/>
            <a:chOff x="967153" y="14543570"/>
            <a:chExt cx="9943724" cy="2694435"/>
          </a:xfrm>
        </p:grpSpPr>
        <p:grpSp>
          <p:nvGrpSpPr>
            <p:cNvPr id="621" name="Google Shape;621;p29"/>
            <p:cNvGrpSpPr/>
            <p:nvPr/>
          </p:nvGrpSpPr>
          <p:grpSpPr>
            <a:xfrm>
              <a:off x="967153" y="14543570"/>
              <a:ext cx="9943724" cy="2694435"/>
              <a:chOff x="975946" y="14520903"/>
              <a:chExt cx="8796151" cy="2383479"/>
            </a:xfrm>
          </p:grpSpPr>
          <p:pic>
            <p:nvPicPr>
              <p:cNvPr id="622" name="Google Shape;622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-292" t="51318" r="74899" b="-516"/>
              <a:stretch/>
            </p:blipFill>
            <p:spPr>
              <a:xfrm>
                <a:off x="6886766" y="14520903"/>
                <a:ext cx="2885331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3" name="Google Shape;623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27285" t="799" r="47125" b="50000"/>
              <a:stretch/>
            </p:blipFill>
            <p:spPr>
              <a:xfrm>
                <a:off x="3947742" y="14520903"/>
                <a:ext cx="2907578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4" name="Google Shape;624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159" r="73963" b="50801"/>
              <a:stretch/>
            </p:blipFill>
            <p:spPr>
              <a:xfrm>
                <a:off x="975946" y="14520904"/>
                <a:ext cx="2940350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625" name="Google Shape;625;p29"/>
            <p:cNvSpPr/>
            <p:nvPr/>
          </p:nvSpPr>
          <p:spPr>
            <a:xfrm>
              <a:off x="1138779" y="14545167"/>
              <a:ext cx="2980703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Quasi-elastic scattering</a:t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339233" y="14543570"/>
              <a:ext cx="3261760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 inelastic scattering</a:t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7674453" y="14549633"/>
              <a:ext cx="3211088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Resonant pion production</a:t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7806153" y="14851181"/>
              <a:ext cx="2933444" cy="245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29"/>
          <p:cNvGrpSpPr/>
          <p:nvPr/>
        </p:nvGrpSpPr>
        <p:grpSpPr>
          <a:xfrm>
            <a:off x="-30618689" y="38295136"/>
            <a:ext cx="7422295" cy="3637916"/>
            <a:chOff x="22167443" y="7762334"/>
            <a:chExt cx="7422295" cy="3637916"/>
          </a:xfrm>
        </p:grpSpPr>
        <p:pic>
          <p:nvPicPr>
            <p:cNvPr id="630" name="Google Shape;630;p29" descr="A picture containing squar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949610" y="7762334"/>
              <a:ext cx="3860380" cy="36379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1" name="Google Shape;631;p29"/>
            <p:cNvCxnSpPr/>
            <p:nvPr/>
          </p:nvCxnSpPr>
          <p:spPr>
            <a:xfrm>
              <a:off x="23707261" y="8460954"/>
              <a:ext cx="1268714" cy="1025469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2" name="Google Shape;632;p29"/>
            <p:cNvSpPr txBox="1"/>
            <p:nvPr/>
          </p:nvSpPr>
          <p:spPr>
            <a:xfrm>
              <a:off x="22377608" y="8140180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dewar</a:t>
              </a:r>
              <a:endParaRPr/>
            </a:p>
          </p:txBody>
        </p:sp>
        <p:cxnSp>
          <p:nvCxnSpPr>
            <p:cNvPr id="633" name="Google Shape;633;p29"/>
            <p:cNvCxnSpPr/>
            <p:nvPr/>
          </p:nvCxnSpPr>
          <p:spPr>
            <a:xfrm flipH="1">
              <a:off x="27576660" y="9386371"/>
              <a:ext cx="642032" cy="473573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4" name="Google Shape;634;p29"/>
            <p:cNvSpPr txBox="1"/>
            <p:nvPr/>
          </p:nvSpPr>
          <p:spPr>
            <a:xfrm>
              <a:off x="27758133" y="8792160"/>
              <a:ext cx="18316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Muon Range Detector (MRD)</a:t>
              </a:r>
              <a:endParaRPr/>
            </a:p>
          </p:txBody>
        </p:sp>
        <p:cxnSp>
          <p:nvCxnSpPr>
            <p:cNvPr id="635" name="Google Shape;635;p29"/>
            <p:cNvCxnSpPr/>
            <p:nvPr/>
          </p:nvCxnSpPr>
          <p:spPr>
            <a:xfrm>
              <a:off x="23432941" y="9859944"/>
              <a:ext cx="704326" cy="51601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6" name="Google Shape;636;p29"/>
            <p:cNvSpPr txBox="1"/>
            <p:nvPr/>
          </p:nvSpPr>
          <p:spPr>
            <a:xfrm>
              <a:off x="22167443" y="9501989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Gd-loaded water</a:t>
              </a:r>
              <a:endParaRPr/>
            </a:p>
          </p:txBody>
        </p:sp>
      </p:grpSp>
      <p:pic>
        <p:nvPicPr>
          <p:cNvPr id="637" name="Google Shape;637;p29" descr="Chart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22592373" y="38257218"/>
            <a:ext cx="9586210" cy="4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9" descr="page22image547893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27876291" y="6703059"/>
            <a:ext cx="7556954" cy="52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9" descr="page1image551027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170790" y="24586987"/>
            <a:ext cx="10972800" cy="26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9" descr="page1image5510376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8974695" y="28105891"/>
            <a:ext cx="5029200" cy="256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29"/>
          <p:cNvGrpSpPr/>
          <p:nvPr/>
        </p:nvGrpSpPr>
        <p:grpSpPr>
          <a:xfrm>
            <a:off x="26028163" y="-23047181"/>
            <a:ext cx="26228842" cy="20164836"/>
            <a:chOff x="-30993347" y="24496385"/>
            <a:chExt cx="26228842" cy="20164836"/>
          </a:xfrm>
        </p:grpSpPr>
        <p:sp>
          <p:nvSpPr>
            <p:cNvPr id="642" name="Google Shape;642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Logos:</a:t>
              </a:r>
              <a:endParaRPr/>
            </a:p>
          </p:txBody>
        </p:sp>
      </p:grpSp>
      <p:grpSp>
        <p:nvGrpSpPr>
          <p:cNvPr id="644" name="Google Shape;644;p29"/>
          <p:cNvGrpSpPr/>
          <p:nvPr/>
        </p:nvGrpSpPr>
        <p:grpSpPr>
          <a:xfrm>
            <a:off x="-2449455" y="-22843854"/>
            <a:ext cx="26228842" cy="20164836"/>
            <a:chOff x="-30993347" y="24496385"/>
            <a:chExt cx="26228842" cy="20164836"/>
          </a:xfrm>
        </p:grpSpPr>
        <p:sp>
          <p:nvSpPr>
            <p:cNvPr id="645" name="Google Shape;645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GENIE figures:</a:t>
              </a:r>
              <a:endParaRPr/>
            </a:p>
          </p:txBody>
        </p:sp>
      </p:grpSp>
      <p:pic>
        <p:nvPicPr>
          <p:cNvPr id="647" name="Google Shape;647;p29" descr="Tabl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85162" y="-21264811"/>
            <a:ext cx="12799204" cy="945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9" descr="Table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2449455" y="-20897166"/>
            <a:ext cx="12799204" cy="983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244125" y="-16986462"/>
            <a:ext cx="40386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9" descr="A picture containing 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29744" y="-16752281"/>
            <a:ext cx="5468509" cy="10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9" descr="A picture containing diagram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192109" y="-14719170"/>
            <a:ext cx="50546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9" descr="Logo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835953" y="-14496920"/>
            <a:ext cx="3162300" cy="3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-866611" y="-9302732"/>
            <a:ext cx="8675406" cy="461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9" descr="A picture containing char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017571" y="-10313954"/>
            <a:ext cx="13367058" cy="7117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2;p29">
            <a:extLst>
              <a:ext uri="{FF2B5EF4-FFF2-40B4-BE49-F238E27FC236}">
                <a16:creationId xmlns:a16="http://schemas.microsoft.com/office/drawing/2014/main" id="{018A6CB8-1055-B3D6-BB77-4AC7DA4ADBDB}"/>
              </a:ext>
            </a:extLst>
          </p:cNvPr>
          <p:cNvGrpSpPr/>
          <p:nvPr/>
        </p:nvGrpSpPr>
        <p:grpSpPr>
          <a:xfrm>
            <a:off x="5053836" y="23963201"/>
            <a:ext cx="6989926" cy="5356151"/>
            <a:chOff x="17852599" y="6708719"/>
            <a:chExt cx="6989926" cy="5356151"/>
          </a:xfrm>
        </p:grpSpPr>
        <p:grpSp>
          <p:nvGrpSpPr>
            <p:cNvPr id="4" name="Google Shape;603;p29">
              <a:extLst>
                <a:ext uri="{FF2B5EF4-FFF2-40B4-BE49-F238E27FC236}">
                  <a16:creationId xmlns:a16="http://schemas.microsoft.com/office/drawing/2014/main" id="{B7C9320C-419F-D419-26D0-92AB0A2B3367}"/>
                </a:ext>
              </a:extLst>
            </p:cNvPr>
            <p:cNvGrpSpPr/>
            <p:nvPr/>
          </p:nvGrpSpPr>
          <p:grpSpPr>
            <a:xfrm>
              <a:off x="18209070" y="7134002"/>
              <a:ext cx="6633455" cy="4930868"/>
              <a:chOff x="17266784" y="7288323"/>
              <a:chExt cx="6633455" cy="4930868"/>
            </a:xfrm>
          </p:grpSpPr>
          <p:pic>
            <p:nvPicPr>
              <p:cNvPr id="11" name="Google Shape;604;p29" descr="page6image55420672">
                <a:extLst>
                  <a:ext uri="{FF2B5EF4-FFF2-40B4-BE49-F238E27FC236}">
                    <a16:creationId xmlns:a16="http://schemas.microsoft.com/office/drawing/2014/main" id="{1C3F22CB-54D5-1FFC-029A-B59DFC6CF1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266784" y="7288323"/>
                <a:ext cx="6633455" cy="4930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605;p29">
                <a:extLst>
                  <a:ext uri="{FF2B5EF4-FFF2-40B4-BE49-F238E27FC236}">
                    <a16:creationId xmlns:a16="http://schemas.microsoft.com/office/drawing/2014/main" id="{8B26D5FF-151A-C267-FC2A-8627E5C3693D}"/>
                  </a:ext>
                </a:extLst>
              </p:cNvPr>
              <p:cNvSpPr/>
              <p:nvPr/>
            </p:nvSpPr>
            <p:spPr>
              <a:xfrm>
                <a:off x="19792950" y="10394950"/>
                <a:ext cx="263684" cy="485775"/>
              </a:xfrm>
              <a:prstGeom prst="rect">
                <a:avLst/>
              </a:prstGeom>
              <a:solidFill>
                <a:srgbClr val="74B45E"/>
              </a:solidFill>
              <a:ln w="9525" cap="flat" cmpd="sng">
                <a:solidFill>
                  <a:srgbClr val="3D414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3" name="Google Shape;606;p29">
                <a:extLst>
                  <a:ext uri="{FF2B5EF4-FFF2-40B4-BE49-F238E27FC236}">
                    <a16:creationId xmlns:a16="http://schemas.microsoft.com/office/drawing/2014/main" id="{08BBC44A-2D89-93B0-B91E-0D8A78CFEB6F}"/>
                  </a:ext>
                </a:extLst>
              </p:cNvPr>
              <p:cNvSpPr/>
              <p:nvPr/>
            </p:nvSpPr>
            <p:spPr>
              <a:xfrm>
                <a:off x="19987566" y="10599566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4" name="Google Shape;607;p29">
                <a:extLst>
                  <a:ext uri="{FF2B5EF4-FFF2-40B4-BE49-F238E27FC236}">
                    <a16:creationId xmlns:a16="http://schemas.microsoft.com/office/drawing/2014/main" id="{8B454129-8EF8-D2C1-EC3A-736F23E36416}"/>
                  </a:ext>
                </a:extLst>
              </p:cNvPr>
              <p:cNvSpPr/>
              <p:nvPr/>
            </p:nvSpPr>
            <p:spPr>
              <a:xfrm>
                <a:off x="19987565" y="10762880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5" name="Google Shape;608;p29">
                <a:extLst>
                  <a:ext uri="{FF2B5EF4-FFF2-40B4-BE49-F238E27FC236}">
                    <a16:creationId xmlns:a16="http://schemas.microsoft.com/office/drawing/2014/main" id="{723702AE-2A07-B266-1059-3EDFD48ED866}"/>
                  </a:ext>
                </a:extLst>
              </p:cNvPr>
              <p:cNvSpPr/>
              <p:nvPr/>
            </p:nvSpPr>
            <p:spPr>
              <a:xfrm>
                <a:off x="19987565" y="10436252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</p:grpSp>
        <p:cxnSp>
          <p:nvCxnSpPr>
            <p:cNvPr id="5" name="Google Shape;609;p29">
              <a:extLst>
                <a:ext uri="{FF2B5EF4-FFF2-40B4-BE49-F238E27FC236}">
                  <a16:creationId xmlns:a16="http://schemas.microsoft.com/office/drawing/2014/main" id="{CA1C112F-157D-31B8-FC35-5685E28BEB15}"/>
                </a:ext>
              </a:extLst>
            </p:cNvPr>
            <p:cNvCxnSpPr/>
            <p:nvPr/>
          </p:nvCxnSpPr>
          <p:spPr>
            <a:xfrm>
              <a:off x="19541989" y="7671801"/>
              <a:ext cx="1269870" cy="25688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" name="Google Shape;610;p29">
              <a:extLst>
                <a:ext uri="{FF2B5EF4-FFF2-40B4-BE49-F238E27FC236}">
                  <a16:creationId xmlns:a16="http://schemas.microsoft.com/office/drawing/2014/main" id="{0A43EADD-92FB-D1D1-75E8-A03AF6B912E6}"/>
                </a:ext>
              </a:extLst>
            </p:cNvPr>
            <p:cNvSpPr txBox="1"/>
            <p:nvPr/>
          </p:nvSpPr>
          <p:spPr>
            <a:xfrm>
              <a:off x="17852599" y="7329519"/>
              <a:ext cx="210781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liquid argon </a:t>
              </a:r>
              <a:r>
                <a:rPr lang="en" sz="2000" dirty="0" err="1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dewar</a:t>
              </a:r>
              <a:endParaRPr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" name="Google Shape;611;p29">
              <a:extLst>
                <a:ext uri="{FF2B5EF4-FFF2-40B4-BE49-F238E27FC236}">
                  <a16:creationId xmlns:a16="http://schemas.microsoft.com/office/drawing/2014/main" id="{8403BB73-016C-86FB-7588-1DFD9DD57DF3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19748919" y="6967984"/>
              <a:ext cx="1187700" cy="332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612;p29">
              <a:extLst>
                <a:ext uri="{FF2B5EF4-FFF2-40B4-BE49-F238E27FC236}">
                  <a16:creationId xmlns:a16="http://schemas.microsoft.com/office/drawing/2014/main" id="{3411FC5E-1BCE-0B8F-BDF1-16D97232D196}"/>
                </a:ext>
              </a:extLst>
            </p:cNvPr>
            <p:cNvSpPr txBox="1"/>
            <p:nvPr/>
          </p:nvSpPr>
          <p:spPr>
            <a:xfrm>
              <a:off x="18209070" y="6708719"/>
              <a:ext cx="16174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photosensors</a:t>
              </a:r>
              <a:endParaRPr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" name="Google Shape;613;p29">
              <a:extLst>
                <a:ext uri="{FF2B5EF4-FFF2-40B4-BE49-F238E27FC236}">
                  <a16:creationId xmlns:a16="http://schemas.microsoft.com/office/drawing/2014/main" id="{2D82703E-6E26-8647-A6F8-D1469FF7F24C}"/>
                </a:ext>
              </a:extLst>
            </p:cNvPr>
            <p:cNvCxnSpPr/>
            <p:nvPr/>
          </p:nvCxnSpPr>
          <p:spPr>
            <a:xfrm rot="10800000" flipH="1">
              <a:off x="22879239" y="7646421"/>
              <a:ext cx="828900" cy="4917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" name="Google Shape;614;p29">
              <a:extLst>
                <a:ext uri="{FF2B5EF4-FFF2-40B4-BE49-F238E27FC236}">
                  <a16:creationId xmlns:a16="http://schemas.microsoft.com/office/drawing/2014/main" id="{711CDC9C-73DB-4A2C-CB0E-9A33BDDCBC0C}"/>
                </a:ext>
              </a:extLst>
            </p:cNvPr>
            <p:cNvSpPr txBox="1"/>
            <p:nvPr/>
          </p:nvSpPr>
          <p:spPr>
            <a:xfrm>
              <a:off x="23268253" y="7265629"/>
              <a:ext cx="14696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  electronics racks</a:t>
              </a: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" name="Google Shape;257;p26">
            <a:extLst>
              <a:ext uri="{FF2B5EF4-FFF2-40B4-BE49-F238E27FC236}">
                <a16:creationId xmlns:a16="http://schemas.microsoft.com/office/drawing/2014/main" id="{D8297414-D150-3399-54C9-699CC943AF39}"/>
              </a:ext>
            </a:extLst>
          </p:cNvPr>
          <p:cNvGrpSpPr/>
          <p:nvPr/>
        </p:nvGrpSpPr>
        <p:grpSpPr>
          <a:xfrm>
            <a:off x="24260657" y="4087622"/>
            <a:ext cx="6633455" cy="4930868"/>
            <a:chOff x="23069531" y="4688452"/>
            <a:chExt cx="6633455" cy="4930868"/>
          </a:xfrm>
        </p:grpSpPr>
        <p:pic>
          <p:nvPicPr>
            <p:cNvPr id="18" name="Google Shape;258;p26" descr="page6image55420672">
              <a:extLst>
                <a:ext uri="{FF2B5EF4-FFF2-40B4-BE49-F238E27FC236}">
                  <a16:creationId xmlns:a16="http://schemas.microsoft.com/office/drawing/2014/main" id="{BC38E2B7-D2C2-DF12-B3D6-E995EB507A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069531" y="4688452"/>
              <a:ext cx="6633455" cy="4930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oogle Shape;259;p26">
              <a:extLst>
                <a:ext uri="{FF2B5EF4-FFF2-40B4-BE49-F238E27FC236}">
                  <a16:creationId xmlns:a16="http://schemas.microsoft.com/office/drawing/2014/main" id="{D8004D62-D73B-3D2F-CAAE-05E7305F0BE5}"/>
                </a:ext>
              </a:extLst>
            </p:cNvPr>
            <p:cNvGrpSpPr/>
            <p:nvPr/>
          </p:nvGrpSpPr>
          <p:grpSpPr>
            <a:xfrm>
              <a:off x="25559040" y="6694333"/>
              <a:ext cx="1872224" cy="1882041"/>
              <a:chOff x="25845652" y="6756619"/>
              <a:chExt cx="1872224" cy="1882041"/>
            </a:xfrm>
          </p:grpSpPr>
          <p:cxnSp>
            <p:nvCxnSpPr>
              <p:cNvPr id="20" name="Google Shape;260;p26">
                <a:extLst>
                  <a:ext uri="{FF2B5EF4-FFF2-40B4-BE49-F238E27FC236}">
                    <a16:creationId xmlns:a16="http://schemas.microsoft.com/office/drawing/2014/main" id="{9A50F9B4-356D-78F9-0678-2ED2EFF187A5}"/>
                  </a:ext>
                </a:extLst>
              </p:cNvPr>
              <p:cNvCxnSpPr/>
              <p:nvPr/>
            </p:nvCxnSpPr>
            <p:spPr>
              <a:xfrm rot="10800000">
                <a:off x="25993365" y="8260507"/>
                <a:ext cx="187089" cy="2142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61;p26">
                <a:extLst>
                  <a:ext uri="{FF2B5EF4-FFF2-40B4-BE49-F238E27FC236}">
                    <a16:creationId xmlns:a16="http://schemas.microsoft.com/office/drawing/2014/main" id="{F004F390-1932-EAD8-343E-237245672A07}"/>
                  </a:ext>
                </a:extLst>
              </p:cNvPr>
              <p:cNvCxnSpPr/>
              <p:nvPr/>
            </p:nvCxnSpPr>
            <p:spPr>
              <a:xfrm rot="10800000">
                <a:off x="26169658" y="8276623"/>
                <a:ext cx="40336" cy="13575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2" name="Google Shape;262;p26">
                <a:extLst>
                  <a:ext uri="{FF2B5EF4-FFF2-40B4-BE49-F238E27FC236}">
                    <a16:creationId xmlns:a16="http://schemas.microsoft.com/office/drawing/2014/main" id="{FDDC5253-1BC8-76AB-5C8E-35B9ED3791C5}"/>
                  </a:ext>
                </a:extLst>
              </p:cNvPr>
              <p:cNvGrpSpPr/>
              <p:nvPr/>
            </p:nvGrpSpPr>
            <p:grpSpPr>
              <a:xfrm>
                <a:off x="25845652" y="6756619"/>
                <a:ext cx="1872224" cy="1882041"/>
                <a:chOff x="25845652" y="6756619"/>
                <a:chExt cx="1872224" cy="1882041"/>
              </a:xfrm>
            </p:grpSpPr>
            <p:grpSp>
              <p:nvGrpSpPr>
                <p:cNvPr id="23" name="Google Shape;263;p26">
                  <a:extLst>
                    <a:ext uri="{FF2B5EF4-FFF2-40B4-BE49-F238E27FC236}">
                      <a16:creationId xmlns:a16="http://schemas.microsoft.com/office/drawing/2014/main" id="{EFA665D8-86F0-5E6E-5A78-645D2EB3C433}"/>
                    </a:ext>
                  </a:extLst>
                </p:cNvPr>
                <p:cNvGrpSpPr/>
                <p:nvPr/>
              </p:nvGrpSpPr>
              <p:grpSpPr>
                <a:xfrm>
                  <a:off x="25845652" y="6756619"/>
                  <a:ext cx="1872224" cy="1882041"/>
                  <a:chOff x="25845652" y="6756619"/>
                  <a:chExt cx="1872224" cy="1882041"/>
                </a:xfrm>
              </p:grpSpPr>
              <p:sp>
                <p:nvSpPr>
                  <p:cNvPr id="26" name="Google Shape;264;p26">
                    <a:extLst>
                      <a:ext uri="{FF2B5EF4-FFF2-40B4-BE49-F238E27FC236}">
                        <a16:creationId xmlns:a16="http://schemas.microsoft.com/office/drawing/2014/main" id="{694A4F3A-F0D3-3A4C-E50F-96F5B26A6E9B}"/>
                      </a:ext>
                    </a:extLst>
                  </p:cNvPr>
                  <p:cNvSpPr/>
                  <p:nvPr/>
                </p:nvSpPr>
                <p:spPr>
                  <a:xfrm>
                    <a:off x="25978272" y="6756619"/>
                    <a:ext cx="1105000" cy="1686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167" h="1299634" extrusionOk="0">
                        <a:moveTo>
                          <a:pt x="0" y="1126067"/>
                        </a:moveTo>
                        <a:lnTo>
                          <a:pt x="1037167" y="0"/>
                        </a:lnTo>
                        <a:lnTo>
                          <a:pt x="1037167" y="1299634"/>
                        </a:lnTo>
                        <a:lnTo>
                          <a:pt x="0" y="1126067"/>
                        </a:lnTo>
                        <a:close/>
                      </a:path>
                    </a:pathLst>
                  </a:custGeom>
                  <a:solidFill>
                    <a:srgbClr val="FBEF59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7" name="Google Shape;265;p26">
                    <a:extLst>
                      <a:ext uri="{FF2B5EF4-FFF2-40B4-BE49-F238E27FC236}">
                        <a16:creationId xmlns:a16="http://schemas.microsoft.com/office/drawing/2014/main" id="{0B512750-72A9-8535-C97C-7BED177EA44E}"/>
                      </a:ext>
                    </a:extLst>
                  </p:cNvPr>
                  <p:cNvGrpSpPr/>
                  <p:nvPr/>
                </p:nvGrpSpPr>
                <p:grpSpPr>
                  <a:xfrm>
                    <a:off x="25845652" y="7480403"/>
                    <a:ext cx="1872224" cy="1158257"/>
                    <a:chOff x="25845652" y="7480403"/>
                    <a:chExt cx="1872224" cy="1158257"/>
                  </a:xfrm>
                </p:grpSpPr>
                <p:grpSp>
                  <p:nvGrpSpPr>
                    <p:cNvPr id="28" name="Google Shape;266;p26">
                      <a:extLst>
                        <a:ext uri="{FF2B5EF4-FFF2-40B4-BE49-F238E27FC236}">
                          <a16:creationId xmlns:a16="http://schemas.microsoft.com/office/drawing/2014/main" id="{B2B6D5F2-D8B5-1915-B67F-807416AF1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5918" y="7480403"/>
                      <a:ext cx="1861958" cy="885158"/>
                      <a:chOff x="25855918" y="7715353"/>
                      <a:chExt cx="1861958" cy="885158"/>
                    </a:xfrm>
                  </p:grpSpPr>
                  <p:sp>
                    <p:nvSpPr>
                      <p:cNvPr id="39" name="Google Shape;267;p26">
                        <a:extLst>
                          <a:ext uri="{FF2B5EF4-FFF2-40B4-BE49-F238E27FC236}">
                            <a16:creationId xmlns:a16="http://schemas.microsoft.com/office/drawing/2014/main" id="{6107E248-2464-F120-BDE0-C9AE475F2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10327" y="8418062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40" name="Google Shape;268;p26">
                        <a:extLst>
                          <a:ext uri="{FF2B5EF4-FFF2-40B4-BE49-F238E27FC236}">
                            <a16:creationId xmlns:a16="http://schemas.microsoft.com/office/drawing/2014/main" id="{2B6653DD-875E-C14A-E3A4-1117B3D56EB6}"/>
                          </a:ext>
                        </a:extLst>
                      </p:cNvPr>
                      <p:cNvCxnSpPr>
                        <a:stCxn id="39" idx="3"/>
                      </p:cNvCxnSpPr>
                      <p:nvPr/>
                    </p:nvCxnSpPr>
                    <p:spPr>
                      <a:xfrm flipH="1">
                        <a:off x="25855918" y="8496111"/>
                        <a:ext cx="67800" cy="1044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dash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1" name="Google Shape;269;p26">
                        <a:extLst>
                          <a:ext uri="{FF2B5EF4-FFF2-40B4-BE49-F238E27FC236}">
                            <a16:creationId xmlns:a16="http://schemas.microsoft.com/office/drawing/2014/main" id="{6FA44240-4900-36DB-FE35-58C3ADBB7C69}"/>
                          </a:ext>
                        </a:extLst>
                      </p:cNvPr>
                      <p:cNvCxnSpPr>
                        <a:stCxn id="39" idx="7"/>
                      </p:cNvCxnSpPr>
                      <p:nvPr/>
                    </p:nvCxnSpPr>
                    <p:spPr>
                      <a:xfrm rot="10800000" flipH="1">
                        <a:off x="25988376" y="7715353"/>
                        <a:ext cx="1729500" cy="71610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accent2">
                            <a:lumMod val="75000"/>
                          </a:schemeClr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29" name="Google Shape;270;p26">
                      <a:extLst>
                        <a:ext uri="{FF2B5EF4-FFF2-40B4-BE49-F238E27FC236}">
                          <a16:creationId xmlns:a16="http://schemas.microsoft.com/office/drawing/2014/main" id="{286180EA-1D29-019E-86D7-212D9D2EAE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61394" y="8345183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35" name="Google Shape;271;p26">
                        <a:extLst>
                          <a:ext uri="{FF2B5EF4-FFF2-40B4-BE49-F238E27FC236}">
                            <a16:creationId xmlns:a16="http://schemas.microsoft.com/office/drawing/2014/main" id="{5400DC29-10D7-AC85-FC4D-8BA9E66EB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6" name="Google Shape;272;p26">
                        <a:extLst>
                          <a:ext uri="{FF2B5EF4-FFF2-40B4-BE49-F238E27FC236}">
                            <a16:creationId xmlns:a16="http://schemas.microsoft.com/office/drawing/2014/main" id="{F9063598-AA6F-FC08-5B67-9A9FB76ECE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37" name="Google Shape;273;p26">
                          <a:extLst>
                            <a:ext uri="{FF2B5EF4-FFF2-40B4-BE49-F238E27FC236}">
                              <a16:creationId xmlns:a16="http://schemas.microsoft.com/office/drawing/2014/main" id="{FC06B9A0-2A8F-A8F9-CD13-4B716B0BAC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" name="Google Shape;274;p26">
                          <a:extLst>
                            <a:ext uri="{FF2B5EF4-FFF2-40B4-BE49-F238E27FC236}">
                              <a16:creationId xmlns:a16="http://schemas.microsoft.com/office/drawing/2014/main" id="{49B59861-5DC9-43EA-F213-BAB555DCDA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0" name="Google Shape;275;p26">
                      <a:extLst>
                        <a:ext uri="{FF2B5EF4-FFF2-40B4-BE49-F238E27FC236}">
                          <a16:creationId xmlns:a16="http://schemas.microsoft.com/office/drawing/2014/main" id="{065DABD3-C4D6-D486-B87F-FD037B32E8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45652" y="8364340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31" name="Google Shape;276;p26">
                        <a:extLst>
                          <a:ext uri="{FF2B5EF4-FFF2-40B4-BE49-F238E27FC236}">
                            <a16:creationId xmlns:a16="http://schemas.microsoft.com/office/drawing/2014/main" id="{AB094E8A-7111-1269-9BFC-6BE77401F4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2" name="Google Shape;277;p26">
                        <a:extLst>
                          <a:ext uri="{FF2B5EF4-FFF2-40B4-BE49-F238E27FC236}">
                            <a16:creationId xmlns:a16="http://schemas.microsoft.com/office/drawing/2014/main" id="{662E3466-331F-5313-CEC5-8C8A14BE74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33" name="Google Shape;278;p26">
                          <a:extLst>
                            <a:ext uri="{FF2B5EF4-FFF2-40B4-BE49-F238E27FC236}">
                              <a16:creationId xmlns:a16="http://schemas.microsoft.com/office/drawing/2014/main" id="{EA5D529B-716E-7C98-15E8-2E9F0CD269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4" name="Google Shape;279;p26">
                          <a:extLst>
                            <a:ext uri="{FF2B5EF4-FFF2-40B4-BE49-F238E27FC236}">
                              <a16:creationId xmlns:a16="http://schemas.microsoft.com/office/drawing/2014/main" id="{4F60399F-1A34-3290-0721-4F91C0903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  <p:cxnSp>
              <p:nvCxnSpPr>
                <p:cNvPr id="24" name="Google Shape;280;p26">
                  <a:extLst>
                    <a:ext uri="{FF2B5EF4-FFF2-40B4-BE49-F238E27FC236}">
                      <a16:creationId xmlns:a16="http://schemas.microsoft.com/office/drawing/2014/main" id="{494E55C6-6AA6-4BA2-EF35-A15238ADA149}"/>
                    </a:ext>
                  </a:extLst>
                </p:cNvPr>
                <p:cNvCxnSpPr/>
                <p:nvPr/>
              </p:nvCxnSpPr>
              <p:spPr>
                <a:xfrm rot="10800000">
                  <a:off x="26206946" y="8404450"/>
                  <a:ext cx="195263" cy="7962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81;p26">
                  <a:extLst>
                    <a:ext uri="{FF2B5EF4-FFF2-40B4-BE49-F238E27FC236}">
                      <a16:creationId xmlns:a16="http://schemas.microsoft.com/office/drawing/2014/main" id="{6C1909B3-5C34-1BD0-F658-CF7517E46CAC}"/>
                    </a:ext>
                  </a:extLst>
                </p:cNvPr>
                <p:cNvCxnSpPr/>
                <p:nvPr/>
              </p:nvCxnSpPr>
              <p:spPr>
                <a:xfrm rot="10800000">
                  <a:off x="25863452" y="8363206"/>
                  <a:ext cx="124052" cy="1326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8824E-3D60-48A3-81B0-EFE6D9B21AEE}"/>
                  </a:ext>
                </a:extLst>
              </p:cNvPr>
              <p:cNvSpPr txBox="1"/>
              <p:nvPr/>
            </p:nvSpPr>
            <p:spPr>
              <a:xfrm>
                <a:off x="27252036" y="6957570"/>
                <a:ext cx="44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8824E-3D60-48A3-81B0-EFE6D9B21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036" y="6957570"/>
                <a:ext cx="448236" cy="369332"/>
              </a:xfrm>
              <a:prstGeom prst="rect">
                <a:avLst/>
              </a:prstGeom>
              <a:blipFill>
                <a:blip r:embed="rId2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FE56E1-EBFE-6BA7-FAC1-692A97E0440F}"/>
                  </a:ext>
                </a:extLst>
              </p:cNvPr>
              <p:cNvSpPr txBox="1"/>
              <p:nvPr/>
            </p:nvSpPr>
            <p:spPr>
              <a:xfrm>
                <a:off x="26873317" y="7651448"/>
                <a:ext cx="44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FE56E1-EBFE-6BA7-FAC1-692A97E0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317" y="7651448"/>
                <a:ext cx="44823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A2F4C1C1-0F2C-9324-9C92-A860144B6953}"/>
              </a:ext>
            </a:extLst>
          </p:cNvPr>
          <p:cNvSpPr/>
          <p:nvPr/>
        </p:nvSpPr>
        <p:spPr>
          <a:xfrm>
            <a:off x="24394278" y="6538957"/>
            <a:ext cx="1264596" cy="67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Fiducial Volume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C9100B-FC2A-FF5B-D58C-C57E541E0DB0}"/>
              </a:ext>
            </a:extLst>
          </p:cNvPr>
          <p:cNvSpPr/>
          <p:nvPr/>
        </p:nvSpPr>
        <p:spPr>
          <a:xfrm>
            <a:off x="29622723" y="6319574"/>
            <a:ext cx="1797918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Muon Range Detector (MRD)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E315D5-58C2-CD83-C331-40F6EBF3D80B}"/>
              </a:ext>
            </a:extLst>
          </p:cNvPr>
          <p:cNvSpPr/>
          <p:nvPr/>
        </p:nvSpPr>
        <p:spPr>
          <a:xfrm>
            <a:off x="29640901" y="4233188"/>
            <a:ext cx="1124444" cy="66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812146-5353-1764-DDB8-4DE910C6891B}"/>
              </a:ext>
            </a:extLst>
          </p:cNvPr>
          <p:cNvSpPr/>
          <p:nvPr/>
        </p:nvSpPr>
        <p:spPr>
          <a:xfrm>
            <a:off x="24199397" y="4774060"/>
            <a:ext cx="1669691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2D219D-8DB7-218D-0920-97CE69C78D4E}"/>
              </a:ext>
            </a:extLst>
          </p:cNvPr>
          <p:cNvSpPr/>
          <p:nvPr/>
        </p:nvSpPr>
        <p:spPr>
          <a:xfrm>
            <a:off x="25512779" y="6627287"/>
            <a:ext cx="311128" cy="30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B06F88-C5B3-13DC-1882-0C18365D6997}"/>
              </a:ext>
            </a:extLst>
          </p:cNvPr>
          <p:cNvSpPr/>
          <p:nvPr/>
        </p:nvSpPr>
        <p:spPr>
          <a:xfrm>
            <a:off x="24143470" y="5450781"/>
            <a:ext cx="1713766" cy="387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 Muon Veto (FMV)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143A3-7B7E-2B35-C400-5B0C246E7FC8}"/>
              </a:ext>
            </a:extLst>
          </p:cNvPr>
          <p:cNvSpPr/>
          <p:nvPr/>
        </p:nvSpPr>
        <p:spPr>
          <a:xfrm>
            <a:off x="24396731" y="5946919"/>
            <a:ext cx="1264596" cy="58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Gd-loaded Water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01548C-2176-8B6C-CEA0-85BAB908265B}"/>
              </a:ext>
            </a:extLst>
          </p:cNvPr>
          <p:cNvCxnSpPr>
            <a:cxnSpLocks noChangeAspect="1"/>
          </p:cNvCxnSpPr>
          <p:nvPr/>
        </p:nvCxnSpPr>
        <p:spPr>
          <a:xfrm>
            <a:off x="25658874" y="5776828"/>
            <a:ext cx="551363" cy="3670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F3FA94-01BA-7137-9F93-AE55974A1AF0}"/>
              </a:ext>
            </a:extLst>
          </p:cNvPr>
          <p:cNvCxnSpPr>
            <a:cxnSpLocks noChangeAspect="1"/>
          </p:cNvCxnSpPr>
          <p:nvPr/>
        </p:nvCxnSpPr>
        <p:spPr>
          <a:xfrm>
            <a:off x="25528985" y="6292409"/>
            <a:ext cx="941130" cy="66516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FB50F770-BB9D-E778-3AAA-EAA477FEFECC}"/>
              </a:ext>
            </a:extLst>
          </p:cNvPr>
          <p:cNvCxnSpPr>
            <a:cxnSpLocks noChangeAspect="1"/>
          </p:cNvCxnSpPr>
          <p:nvPr/>
        </p:nvCxnSpPr>
        <p:spPr>
          <a:xfrm>
            <a:off x="25563148" y="6922482"/>
            <a:ext cx="1081251" cy="7068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9" name="Rectangle 578">
            <a:extLst>
              <a:ext uri="{FF2B5EF4-FFF2-40B4-BE49-F238E27FC236}">
                <a16:creationId xmlns:a16="http://schemas.microsoft.com/office/drawing/2014/main" id="{63A0DEBA-0377-6D98-1025-A13A3E119EBE}"/>
              </a:ext>
            </a:extLst>
          </p:cNvPr>
          <p:cNvSpPr/>
          <p:nvPr/>
        </p:nvSpPr>
        <p:spPr>
          <a:xfrm>
            <a:off x="24656395" y="7106063"/>
            <a:ext cx="754247" cy="67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PMTs</a:t>
            </a:r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4744C706-77C1-9653-7642-7D9CBC7953E4}"/>
              </a:ext>
            </a:extLst>
          </p:cNvPr>
          <p:cNvCxnSpPr>
            <a:cxnSpLocks noChangeAspect="1"/>
          </p:cNvCxnSpPr>
          <p:nvPr/>
        </p:nvCxnSpPr>
        <p:spPr>
          <a:xfrm>
            <a:off x="25496479" y="7490372"/>
            <a:ext cx="1060105" cy="7068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CCDBFD8-71C8-1DE5-6E9B-9083DDFEE4A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8956000" y="6821890"/>
            <a:ext cx="753291" cy="53603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8" name="Rectangle 657">
            <a:extLst>
              <a:ext uri="{FF2B5EF4-FFF2-40B4-BE49-F238E27FC236}">
                <a16:creationId xmlns:a16="http://schemas.microsoft.com/office/drawing/2014/main" id="{BE472F3A-B70E-632D-A1A6-F4B39A9E63FB}"/>
              </a:ext>
            </a:extLst>
          </p:cNvPr>
          <p:cNvSpPr/>
          <p:nvPr/>
        </p:nvSpPr>
        <p:spPr>
          <a:xfrm>
            <a:off x="29486503" y="4605650"/>
            <a:ext cx="105219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00DE28B4-6FC4-3E85-9774-7300AE271129}"/>
              </a:ext>
            </a:extLst>
          </p:cNvPr>
          <p:cNvSpPr/>
          <p:nvPr/>
        </p:nvSpPr>
        <p:spPr>
          <a:xfrm>
            <a:off x="29809336" y="4029218"/>
            <a:ext cx="1300655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Electronics Rack</a:t>
            </a:r>
          </a:p>
        </p:txBody>
      </p: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01733BF7-3683-8A7B-C9D7-A2ED431D53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9082983" y="4644325"/>
            <a:ext cx="793763" cy="5324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395E1BD-A103-3E8E-00B6-CA77118F08D2}"/>
              </a:ext>
            </a:extLst>
          </p:cNvPr>
          <p:cNvSpPr/>
          <p:nvPr/>
        </p:nvSpPr>
        <p:spPr>
          <a:xfrm>
            <a:off x="29493223" y="5015533"/>
            <a:ext cx="2060318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Large Area Picosecond Photo Detectors (LAPPDs)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4835F-EF1D-F591-BF93-8B2018C940C2}"/>
              </a:ext>
            </a:extLst>
          </p:cNvPr>
          <p:cNvSpPr/>
          <p:nvPr/>
        </p:nvSpPr>
        <p:spPr>
          <a:xfrm>
            <a:off x="29507518" y="6176164"/>
            <a:ext cx="482204" cy="34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1EF215C5-2E5D-5F0D-D93D-01D5FC49578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773100" y="5616286"/>
            <a:ext cx="1992102" cy="130619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D2FBAED-0575-82AA-48C9-A1694B55A2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8170635" y="3539359"/>
            <a:ext cx="7242587" cy="74125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40DCBB0-3592-E5EA-7863-A5F1E061A015}"/>
              </a:ext>
            </a:extLst>
          </p:cNvPr>
          <p:cNvSpPr/>
          <p:nvPr/>
        </p:nvSpPr>
        <p:spPr>
          <a:xfrm>
            <a:off x="10799951" y="4405854"/>
            <a:ext cx="1139232" cy="20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0" name="Table 55">
                <a:extLst>
                  <a:ext uri="{FF2B5EF4-FFF2-40B4-BE49-F238E27FC236}">
                    <a16:creationId xmlns:a16="http://schemas.microsoft.com/office/drawing/2014/main" id="{8B91238F-723A-1B0A-5787-3112F5CC7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070"/>
                  </p:ext>
                </p:extLst>
              </p:nvPr>
            </p:nvGraphicFramePr>
            <p:xfrm>
              <a:off x="11525270" y="4429969"/>
              <a:ext cx="3147377" cy="26426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5642">
                      <a:extLst>
                        <a:ext uri="{9D8B030D-6E8A-4147-A177-3AD203B41FA5}">
                          <a16:colId xmlns:a16="http://schemas.microsoft.com/office/drawing/2014/main" val="763135790"/>
                        </a:ext>
                      </a:extLst>
                    </a:gridCol>
                    <a:gridCol w="541655">
                      <a:extLst>
                        <a:ext uri="{9D8B030D-6E8A-4147-A177-3AD203B41FA5}">
                          <a16:colId xmlns:a16="http://schemas.microsoft.com/office/drawing/2014/main" val="64978804"/>
                        </a:ext>
                      </a:extLst>
                    </a:gridCol>
                    <a:gridCol w="1910080">
                      <a:extLst>
                        <a:ext uri="{9D8B030D-6E8A-4147-A177-3AD203B41FA5}">
                          <a16:colId xmlns:a16="http://schemas.microsoft.com/office/drawing/2014/main" val="1636527333"/>
                        </a:ext>
                      </a:extLst>
                    </a:gridCol>
                  </a:tblGrid>
                  <a:tr h="28387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+mj-lt"/>
                              <a:ea typeface="Cambria Math" panose="02040503050406030204" pitchFamily="18" charset="0"/>
                            </a:rPr>
                            <a:t>Marker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+mj-lt"/>
                              <a:ea typeface="Cambria Math" panose="02040503050406030204" pitchFamily="18" charset="0"/>
                            </a:rPr>
                            <a:t>Type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+mj-lt"/>
                              <a:ea typeface="Cambria Math" panose="02040503050406030204" pitchFamily="18" charset="0"/>
                            </a:rPr>
                            <a:t>Mean Events/5E12 POT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063560"/>
                      </a:ext>
                    </a:extLst>
                  </a:tr>
                  <a:tr h="1870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1.904E-3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36524"/>
                      </a:ext>
                    </a:extLst>
                  </a:tr>
                  <a:tr h="1340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1.867E-3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7216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100" i="1" smtClean="0"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100" i="1" smtClean="0"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2.287E-5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223700"/>
                      </a:ext>
                    </a:extLst>
                  </a:tr>
                  <a:tr h="1614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1.349E-5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62562"/>
                      </a:ext>
                    </a:extLst>
                  </a:tr>
                  <a:tr h="1724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4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100" i="1" smtClean="0"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100" i="1" smtClean="0"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5.740E-07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913860"/>
                      </a:ext>
                    </a:extLst>
                  </a:tr>
                  <a:tr h="1465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9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6133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5CD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100" i="1" smtClean="0"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100" i="1" smtClean="0">
                                            <a:latin typeface="+mj-lt"/>
                                            <a:ea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10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918186"/>
                      </a:ext>
                    </a:extLst>
                  </a:tr>
                  <a:tr h="125455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A66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CC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1.296E-3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9367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QE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9.097E-4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5760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0" name="Table 55">
                <a:extLst>
                  <a:ext uri="{FF2B5EF4-FFF2-40B4-BE49-F238E27FC236}">
                    <a16:creationId xmlns:a16="http://schemas.microsoft.com/office/drawing/2014/main" id="{8B91238F-723A-1B0A-5787-3112F5CC7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070"/>
                  </p:ext>
                </p:extLst>
              </p:nvPr>
            </p:nvGraphicFramePr>
            <p:xfrm>
              <a:off x="11525270" y="4429969"/>
              <a:ext cx="3147377" cy="26426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5642">
                      <a:extLst>
                        <a:ext uri="{9D8B030D-6E8A-4147-A177-3AD203B41FA5}">
                          <a16:colId xmlns:a16="http://schemas.microsoft.com/office/drawing/2014/main" val="763135790"/>
                        </a:ext>
                      </a:extLst>
                    </a:gridCol>
                    <a:gridCol w="541655">
                      <a:extLst>
                        <a:ext uri="{9D8B030D-6E8A-4147-A177-3AD203B41FA5}">
                          <a16:colId xmlns:a16="http://schemas.microsoft.com/office/drawing/2014/main" val="64978804"/>
                        </a:ext>
                      </a:extLst>
                    </a:gridCol>
                    <a:gridCol w="1910080">
                      <a:extLst>
                        <a:ext uri="{9D8B030D-6E8A-4147-A177-3AD203B41FA5}">
                          <a16:colId xmlns:a16="http://schemas.microsoft.com/office/drawing/2014/main" val="1636527333"/>
                        </a:ext>
                      </a:extLst>
                    </a:gridCol>
                  </a:tblGrid>
                  <a:tr h="28387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+mj-lt"/>
                              <a:ea typeface="Cambria Math" panose="02040503050406030204" pitchFamily="18" charset="0"/>
                            </a:rPr>
                            <a:t>Marker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+mj-lt"/>
                              <a:ea typeface="Cambria Math" panose="02040503050406030204" pitchFamily="18" charset="0"/>
                            </a:rPr>
                            <a:t>Type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>
                              <a:latin typeface="+mj-lt"/>
                              <a:ea typeface="Cambria Math" panose="02040503050406030204" pitchFamily="18" charset="0"/>
                            </a:rPr>
                            <a:t>Mean Events/5E12 POT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0635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Total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1.904E-3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36524"/>
                      </a:ext>
                    </a:extLst>
                  </a:tr>
                  <a:tr h="2726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195455" r="-353488" b="-6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1.867E-3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7216003"/>
                      </a:ext>
                    </a:extLst>
                  </a:tr>
                  <a:tr h="2726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66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309524" r="-353488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2.287E-5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022370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409524" r="-353488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1.349E-5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6256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4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535000" r="-353488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5.740E-07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9138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99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604762" r="-353488" b="-3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61338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5CD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130233" t="-740000" r="-353488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0.000E+0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59181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A66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CC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1.296E-3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93671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+mj-lt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QE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+mj-lt"/>
                              <a:ea typeface="Cambria Math" panose="02040503050406030204" pitchFamily="18" charset="0"/>
                            </a:rPr>
                            <a:t>9.097E-4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5760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1A38B377-EE2A-7FD2-A7F7-93DC7A614FDF}"/>
              </a:ext>
            </a:extLst>
          </p:cNvPr>
          <p:cNvSpPr/>
          <p:nvPr/>
        </p:nvSpPr>
        <p:spPr>
          <a:xfrm>
            <a:off x="9273358" y="3457303"/>
            <a:ext cx="5037141" cy="630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D4D924-CE71-282D-7A27-F50D39B52C6C}"/>
              </a:ext>
            </a:extLst>
          </p:cNvPr>
          <p:cNvSpPr/>
          <p:nvPr/>
        </p:nvSpPr>
        <p:spPr>
          <a:xfrm>
            <a:off x="8821782" y="3927569"/>
            <a:ext cx="5930537" cy="395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Simulated events in ANNIE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933</Words>
  <Application>Microsoft Macintosh PowerPoint</Application>
  <PresentationFormat>Custom</PresentationFormat>
  <Paragraphs>133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NTR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Everett, Noah S. - SDSMT Student</cp:lastModifiedBy>
  <cp:revision>19</cp:revision>
  <dcterms:modified xsi:type="dcterms:W3CDTF">2022-09-26T02:47:29Z</dcterms:modified>
</cp:coreProperties>
</file>